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1"/>
  </p:notesMasterIdLst>
  <p:sldIdLst>
    <p:sldId id="257" r:id="rId2"/>
    <p:sldId id="312"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4" r:id="rId58"/>
    <p:sldId id="315" r:id="rId59"/>
    <p:sldId id="317" r:id="rId60"/>
    <p:sldId id="316" r:id="rId61"/>
    <p:sldId id="319" r:id="rId62"/>
    <p:sldId id="320" r:id="rId63"/>
    <p:sldId id="321" r:id="rId64"/>
    <p:sldId id="322" r:id="rId65"/>
    <p:sldId id="323" r:id="rId66"/>
    <p:sldId id="324" r:id="rId67"/>
    <p:sldId id="325" r:id="rId68"/>
    <p:sldId id="326" r:id="rId69"/>
    <p:sldId id="327" r:id="rId70"/>
  </p:sldIdLst>
  <p:sldSz cx="9144000" cy="6858000" type="screen4x3"/>
  <p:notesSz cx="6858000" cy="9144000"/>
  <p:defaultTextStyle>
    <a:defPPr>
      <a:defRPr lang="fr-FR"/>
    </a:defPPr>
    <a:lvl1pPr algn="l" rtl="0" fontAlgn="base">
      <a:spcBef>
        <a:spcPct val="0"/>
      </a:spcBef>
      <a:spcAft>
        <a:spcPct val="0"/>
      </a:spcAft>
      <a:defRPr kern="1200">
        <a:solidFill>
          <a:srgbClr val="000000"/>
        </a:solidFill>
        <a:latin typeface="Arial" charset="0"/>
        <a:ea typeface="+mn-ea"/>
        <a:cs typeface="Arial" charset="0"/>
        <a:sym typeface="Calibri" pitchFamily="34" charset="0"/>
      </a:defRPr>
    </a:lvl1pPr>
    <a:lvl2pPr indent="457200" algn="l" rtl="0" fontAlgn="base">
      <a:spcBef>
        <a:spcPct val="0"/>
      </a:spcBef>
      <a:spcAft>
        <a:spcPct val="0"/>
      </a:spcAft>
      <a:defRPr kern="1200">
        <a:solidFill>
          <a:srgbClr val="000000"/>
        </a:solidFill>
        <a:latin typeface="Arial" charset="0"/>
        <a:ea typeface="+mn-ea"/>
        <a:cs typeface="Arial" charset="0"/>
        <a:sym typeface="Calibri" pitchFamily="34" charset="0"/>
      </a:defRPr>
    </a:lvl2pPr>
    <a:lvl3pPr indent="914400" algn="l" rtl="0" fontAlgn="base">
      <a:spcBef>
        <a:spcPct val="0"/>
      </a:spcBef>
      <a:spcAft>
        <a:spcPct val="0"/>
      </a:spcAft>
      <a:defRPr kern="1200">
        <a:solidFill>
          <a:srgbClr val="000000"/>
        </a:solidFill>
        <a:latin typeface="Arial" charset="0"/>
        <a:ea typeface="+mn-ea"/>
        <a:cs typeface="Arial" charset="0"/>
        <a:sym typeface="Calibri" pitchFamily="34" charset="0"/>
      </a:defRPr>
    </a:lvl3pPr>
    <a:lvl4pPr indent="1371600" algn="l" rtl="0" fontAlgn="base">
      <a:spcBef>
        <a:spcPct val="0"/>
      </a:spcBef>
      <a:spcAft>
        <a:spcPct val="0"/>
      </a:spcAft>
      <a:defRPr kern="1200">
        <a:solidFill>
          <a:srgbClr val="000000"/>
        </a:solidFill>
        <a:latin typeface="Arial" charset="0"/>
        <a:ea typeface="+mn-ea"/>
        <a:cs typeface="Arial" charset="0"/>
        <a:sym typeface="Calibri" pitchFamily="34" charset="0"/>
      </a:defRPr>
    </a:lvl4pPr>
    <a:lvl5pPr indent="1828800" algn="l" rtl="0" fontAlgn="base">
      <a:spcBef>
        <a:spcPct val="0"/>
      </a:spcBef>
      <a:spcAft>
        <a:spcPct val="0"/>
      </a:spcAft>
      <a:defRPr kern="1200">
        <a:solidFill>
          <a:srgbClr val="000000"/>
        </a:solidFill>
        <a:latin typeface="Arial" charset="0"/>
        <a:ea typeface="+mn-ea"/>
        <a:cs typeface="Arial" charset="0"/>
        <a:sym typeface="Calibri" pitchFamily="34" charset="0"/>
      </a:defRPr>
    </a:lvl5pPr>
    <a:lvl6pPr marL="2286000" algn="l" defTabSz="914400" rtl="0" eaLnBrk="1" latinLnBrk="0" hangingPunct="1">
      <a:defRPr kern="1200">
        <a:solidFill>
          <a:srgbClr val="000000"/>
        </a:solidFill>
        <a:latin typeface="Arial" charset="0"/>
        <a:ea typeface="+mn-ea"/>
        <a:cs typeface="Arial" charset="0"/>
        <a:sym typeface="Calibri" pitchFamily="34" charset="0"/>
      </a:defRPr>
    </a:lvl6pPr>
    <a:lvl7pPr marL="2743200" algn="l" defTabSz="914400" rtl="0" eaLnBrk="1" latinLnBrk="0" hangingPunct="1">
      <a:defRPr kern="1200">
        <a:solidFill>
          <a:srgbClr val="000000"/>
        </a:solidFill>
        <a:latin typeface="Arial" charset="0"/>
        <a:ea typeface="+mn-ea"/>
        <a:cs typeface="Arial" charset="0"/>
        <a:sym typeface="Calibri" pitchFamily="34" charset="0"/>
      </a:defRPr>
    </a:lvl7pPr>
    <a:lvl8pPr marL="3200400" algn="l" defTabSz="914400" rtl="0" eaLnBrk="1" latinLnBrk="0" hangingPunct="1">
      <a:defRPr kern="1200">
        <a:solidFill>
          <a:srgbClr val="000000"/>
        </a:solidFill>
        <a:latin typeface="Arial" charset="0"/>
        <a:ea typeface="+mn-ea"/>
        <a:cs typeface="Arial" charset="0"/>
        <a:sym typeface="Calibri" pitchFamily="34" charset="0"/>
      </a:defRPr>
    </a:lvl8pPr>
    <a:lvl9pPr marL="3657600" algn="l" defTabSz="914400" rtl="0" eaLnBrk="1" latinLnBrk="0" hangingPunct="1">
      <a:defRPr kern="1200">
        <a:solidFill>
          <a:srgbClr val="000000"/>
        </a:solidFill>
        <a:latin typeface="Arial" charset="0"/>
        <a:ea typeface="+mn-ea"/>
        <a:cs typeface="Arial" charset="0"/>
        <a:sym typeface="Calibri"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showPr>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8CFCF"/>
          </a:solidFill>
        </a:fill>
      </a:tcStyle>
    </a:wholeTbl>
    <a:band2H>
      <a:tcTxStyle/>
      <a:tcStyle>
        <a:tcBdr/>
        <a:fill>
          <a:solidFill>
            <a:srgbClr val="F4E8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2"/>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2"/>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2"/>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25" autoAdjust="0"/>
    <p:restoredTop sz="94660"/>
  </p:normalViewPr>
  <p:slideViewPr>
    <p:cSldViewPr>
      <p:cViewPr varScale="1">
        <p:scale>
          <a:sx n="91" d="100"/>
          <a:sy n="91" d="100"/>
        </p:scale>
        <p:origin x="-828"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8" name="Shape 118"/>
          <p:cNvSpPr>
            <a:spLocks noGrp="1" noRot="1" noChangeAspect="1"/>
          </p:cNvSpPr>
          <p:nvPr>
            <p:ph type="sldImg"/>
          </p:nvPr>
        </p:nvSpPr>
        <p:spPr>
          <a:xfrm>
            <a:off x="1143000" y="685800"/>
            <a:ext cx="4572000" cy="3429000"/>
          </a:xfrm>
          <a:prstGeom prst="rect">
            <a:avLst/>
          </a:prstGeom>
        </p:spPr>
        <p:txBody>
          <a:bodyPr/>
          <a:lstStyle/>
          <a:p>
            <a:pPr lvl="0"/>
            <a:endParaRPr noProof="0">
              <a:sym typeface="Calibri"/>
            </a:endParaRPr>
          </a:p>
        </p:txBody>
      </p:sp>
      <p:sp>
        <p:nvSpPr>
          <p:cNvPr id="119" name="Shape 119"/>
          <p:cNvSpPr>
            <a:spLocks noGrp="1"/>
          </p:cNvSpPr>
          <p:nvPr>
            <p:ph type="body" sz="quarter" idx="1"/>
          </p:nvPr>
        </p:nvSpPr>
        <p:spPr>
          <a:xfrm>
            <a:off x="914400" y="4343400"/>
            <a:ext cx="5029200" cy="4114800"/>
          </a:xfrm>
          <a:prstGeom prst="rect">
            <a:avLst/>
          </a:prstGeom>
        </p:spPr>
        <p:txBody>
          <a:bodyPr/>
          <a:lstStyle/>
          <a:p>
            <a:pPr lvl="0"/>
            <a:endParaRPr noProof="0">
              <a:sym typeface="Calibri"/>
            </a:endParaRP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a:solidFill>
          <a:schemeClr val="tx1"/>
        </a:solidFill>
        <a:latin typeface="+mj-lt"/>
        <a:ea typeface="+mj-ea"/>
        <a:cs typeface="+mj-cs"/>
        <a:sym typeface="Calibri" pitchFamily="34" charset="0"/>
      </a:defRPr>
    </a:lvl1pPr>
    <a:lvl2pPr marL="742950" indent="-285750" algn="l" rtl="0" eaLnBrk="0" fontAlgn="base" hangingPunct="0">
      <a:spcBef>
        <a:spcPct val="30000"/>
      </a:spcBef>
      <a:spcAft>
        <a:spcPct val="0"/>
      </a:spcAft>
      <a:defRPr sz="1200">
        <a:solidFill>
          <a:schemeClr val="tx1"/>
        </a:solidFill>
        <a:latin typeface="+mj-lt"/>
        <a:ea typeface="+mj-ea"/>
        <a:cs typeface="+mj-cs"/>
        <a:sym typeface="Calibri" pitchFamily="34" charset="0"/>
      </a:defRPr>
    </a:lvl2pPr>
    <a:lvl3pPr marL="1143000" indent="-228600" algn="l" rtl="0" eaLnBrk="0" fontAlgn="base" hangingPunct="0">
      <a:spcBef>
        <a:spcPct val="30000"/>
      </a:spcBef>
      <a:spcAft>
        <a:spcPct val="0"/>
      </a:spcAft>
      <a:defRPr sz="1200">
        <a:solidFill>
          <a:schemeClr val="tx1"/>
        </a:solidFill>
        <a:latin typeface="+mj-lt"/>
        <a:ea typeface="+mj-ea"/>
        <a:cs typeface="+mj-cs"/>
        <a:sym typeface="Calibri" pitchFamily="34" charset="0"/>
      </a:defRPr>
    </a:lvl3pPr>
    <a:lvl4pPr marL="1600200" indent="-228600" algn="l" rtl="0" eaLnBrk="0" fontAlgn="base" hangingPunct="0">
      <a:spcBef>
        <a:spcPct val="30000"/>
      </a:spcBef>
      <a:spcAft>
        <a:spcPct val="0"/>
      </a:spcAft>
      <a:defRPr sz="1200">
        <a:solidFill>
          <a:schemeClr val="tx1"/>
        </a:solidFill>
        <a:latin typeface="+mj-lt"/>
        <a:ea typeface="+mj-ea"/>
        <a:cs typeface="+mj-cs"/>
        <a:sym typeface="Calibri" pitchFamily="34" charset="0"/>
      </a:defRPr>
    </a:lvl4pPr>
    <a:lvl5pPr marL="2057400" indent="-228600" algn="l" rtl="0" eaLnBrk="0" fontAlgn="base" hangingPunct="0">
      <a:spcBef>
        <a:spcPct val="30000"/>
      </a:spcBef>
      <a:spcAft>
        <a:spcPct val="0"/>
      </a:spcAft>
      <a:defRPr sz="1200">
        <a:solidFill>
          <a:schemeClr val="tx1"/>
        </a:solidFill>
        <a:latin typeface="+mj-lt"/>
        <a:ea typeface="+mj-ea"/>
        <a:cs typeface="+mj-cs"/>
        <a:sym typeface="Calibri" pitchFamily="34" charset="0"/>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Diapositive de titre">
    <p:spTree>
      <p:nvGrpSpPr>
        <p:cNvPr id="1" name=""/>
        <p:cNvGrpSpPr/>
        <p:nvPr/>
      </p:nvGrpSpPr>
      <p:grpSpPr>
        <a:xfrm>
          <a:off x="0" y="0"/>
          <a:ext cx="0" cy="0"/>
          <a:chOff x="0" y="0"/>
          <a:chExt cx="0" cy="0"/>
        </a:xfrm>
      </p:grpSpPr>
      <p:sp>
        <p:nvSpPr>
          <p:cNvPr id="11" name="Shape 11"/>
          <p:cNvSpPr>
            <a:spLocks noGrp="1"/>
          </p:cNvSpPr>
          <p:nvPr>
            <p:ph type="title"/>
          </p:nvPr>
        </p:nvSpPr>
        <p:spPr>
          <a:xfrm>
            <a:off x="685800" y="2130425"/>
            <a:ext cx="7772400" cy="1470025"/>
          </a:xfrm>
          <a:prstGeom prst="rect">
            <a:avLst/>
          </a:prstGeom>
        </p:spPr>
        <p:txBody>
          <a:bodyPr/>
          <a:lstStyle/>
          <a:p>
            <a:r>
              <a:t>Texte du titre</a:t>
            </a:r>
          </a:p>
        </p:txBody>
      </p:sp>
      <p:sp>
        <p:nvSpPr>
          <p:cNvPr id="12" name="Shape 12"/>
          <p:cNvSpPr>
            <a:spLocks noGrp="1"/>
          </p:cNvSpPr>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r>
              <a:t>Texte niveau 1</a:t>
            </a:r>
          </a:p>
          <a:p>
            <a:pPr lvl="1"/>
            <a:r>
              <a:t>Texte niveau 2</a:t>
            </a:r>
          </a:p>
          <a:p>
            <a:pPr lvl="2"/>
            <a:r>
              <a:t>Texte niveau 3</a:t>
            </a:r>
          </a:p>
          <a:p>
            <a:pPr lvl="3"/>
            <a:r>
              <a:t>Texte niveau 4</a:t>
            </a:r>
          </a:p>
          <a:p>
            <a:pPr lvl="4"/>
            <a:r>
              <a:t>Texte niveau 5</a:t>
            </a:r>
          </a:p>
        </p:txBody>
      </p:sp>
      <p:sp>
        <p:nvSpPr>
          <p:cNvPr id="4" name="Shape 4"/>
          <p:cNvSpPr>
            <a:spLocks noGrp="1"/>
          </p:cNvSpPr>
          <p:nvPr>
            <p:ph type="sldNum" sz="quarter" idx="10"/>
          </p:nvPr>
        </p:nvSpPr>
        <p:spPr>
          <a:ln/>
        </p:spPr>
        <p:txBody>
          <a:bodyPr/>
          <a:lstStyle>
            <a:lvl1pPr>
              <a:defRPr/>
            </a:lvl1pPr>
          </a:lstStyle>
          <a:p>
            <a:pPr>
              <a:defRPr/>
            </a:pPr>
            <a:fld id="{082ED0EA-5B6B-47BB-AAD0-A5AD05A0C2F5}" type="slidenum">
              <a:rPr/>
              <a:pPr>
                <a:defRPr/>
              </a:pPr>
              <a:t>‹N°›</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re et texte vertical">
    <p:spTree>
      <p:nvGrpSpPr>
        <p:cNvPr id="1" name=""/>
        <p:cNvGrpSpPr/>
        <p:nvPr/>
      </p:nvGrpSpPr>
      <p:grpSpPr>
        <a:xfrm>
          <a:off x="0" y="0"/>
          <a:ext cx="0" cy="0"/>
          <a:chOff x="0" y="0"/>
          <a:chExt cx="0" cy="0"/>
        </a:xfrm>
      </p:grpSpPr>
      <p:sp>
        <p:nvSpPr>
          <p:cNvPr id="101" name="Shape 101"/>
          <p:cNvSpPr>
            <a:spLocks noGrp="1"/>
          </p:cNvSpPr>
          <p:nvPr>
            <p:ph type="title"/>
          </p:nvPr>
        </p:nvSpPr>
        <p:spPr>
          <a:prstGeom prst="rect">
            <a:avLst/>
          </a:prstGeom>
        </p:spPr>
        <p:txBody>
          <a:bodyPr/>
          <a:lstStyle/>
          <a:p>
            <a:r>
              <a:t>Texte du titre</a:t>
            </a:r>
          </a:p>
        </p:txBody>
      </p:sp>
      <p:sp>
        <p:nvSpPr>
          <p:cNvPr id="102" name="Shape 102"/>
          <p:cNvSpPr>
            <a:spLocks noGrp="1"/>
          </p:cNvSpPr>
          <p:nvPr>
            <p:ph type="body" idx="1"/>
          </p:nvPr>
        </p:nvSpPr>
        <p:spPr>
          <a:prstGeom prst="rect">
            <a:avLst/>
          </a:prstGeom>
        </p:spPr>
        <p:txBody>
          <a:bodyPr/>
          <a:lstStyle/>
          <a:p>
            <a:r>
              <a:t>Texte niveau 1</a:t>
            </a:r>
          </a:p>
          <a:p>
            <a:pPr lvl="1"/>
            <a:r>
              <a:t>Texte niveau 2</a:t>
            </a:r>
          </a:p>
          <a:p>
            <a:pPr lvl="2"/>
            <a:r>
              <a:t>Texte niveau 3</a:t>
            </a:r>
          </a:p>
          <a:p>
            <a:pPr lvl="3"/>
            <a:r>
              <a:t>Texte niveau 4</a:t>
            </a:r>
          </a:p>
          <a:p>
            <a:pPr lvl="4"/>
            <a:r>
              <a:t>Texte niveau 5</a:t>
            </a:r>
          </a:p>
        </p:txBody>
      </p:sp>
      <p:sp>
        <p:nvSpPr>
          <p:cNvPr id="4" name="Shape 4"/>
          <p:cNvSpPr>
            <a:spLocks noGrp="1"/>
          </p:cNvSpPr>
          <p:nvPr>
            <p:ph type="sldNum" sz="quarter" idx="10"/>
          </p:nvPr>
        </p:nvSpPr>
        <p:spPr>
          <a:ln/>
        </p:spPr>
        <p:txBody>
          <a:bodyPr/>
          <a:lstStyle>
            <a:lvl1pPr>
              <a:defRPr/>
            </a:lvl1pPr>
          </a:lstStyle>
          <a:p>
            <a:pPr>
              <a:defRPr/>
            </a:pPr>
            <a:fld id="{C1A417B2-FE43-46F1-8374-5ECFE48A729E}" type="slidenum">
              <a:rPr/>
              <a:pPr>
                <a:defRPr/>
              </a:pPr>
              <a:t>‹N°›</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Titre vertical et texte">
    <p:spTree>
      <p:nvGrpSpPr>
        <p:cNvPr id="1" name=""/>
        <p:cNvGrpSpPr/>
        <p:nvPr/>
      </p:nvGrpSpPr>
      <p:grpSpPr>
        <a:xfrm>
          <a:off x="0" y="0"/>
          <a:ext cx="0" cy="0"/>
          <a:chOff x="0" y="0"/>
          <a:chExt cx="0" cy="0"/>
        </a:xfrm>
      </p:grpSpPr>
      <p:sp>
        <p:nvSpPr>
          <p:cNvPr id="110" name="Shape 110"/>
          <p:cNvSpPr>
            <a:spLocks noGrp="1"/>
          </p:cNvSpPr>
          <p:nvPr>
            <p:ph type="title"/>
          </p:nvPr>
        </p:nvSpPr>
        <p:spPr>
          <a:xfrm>
            <a:off x="6629400" y="274638"/>
            <a:ext cx="2057400" cy="5851526"/>
          </a:xfrm>
          <a:prstGeom prst="rect">
            <a:avLst/>
          </a:prstGeom>
        </p:spPr>
        <p:txBody>
          <a:bodyPr/>
          <a:lstStyle/>
          <a:p>
            <a:r>
              <a:t>Texte du titre</a:t>
            </a:r>
          </a:p>
        </p:txBody>
      </p:sp>
      <p:sp>
        <p:nvSpPr>
          <p:cNvPr id="111" name="Shape 111"/>
          <p:cNvSpPr>
            <a:spLocks noGrp="1"/>
          </p:cNvSpPr>
          <p:nvPr>
            <p:ph type="body" idx="1"/>
          </p:nvPr>
        </p:nvSpPr>
        <p:spPr>
          <a:xfrm>
            <a:off x="457200" y="274638"/>
            <a:ext cx="6019800" cy="5851526"/>
          </a:xfrm>
          <a:prstGeom prst="rect">
            <a:avLst/>
          </a:prstGeom>
        </p:spPr>
        <p:txBody>
          <a:bodyPr/>
          <a:lstStyle/>
          <a:p>
            <a:r>
              <a:t>Texte niveau 1</a:t>
            </a:r>
          </a:p>
          <a:p>
            <a:pPr lvl="1"/>
            <a:r>
              <a:t>Texte niveau 2</a:t>
            </a:r>
          </a:p>
          <a:p>
            <a:pPr lvl="2"/>
            <a:r>
              <a:t>Texte niveau 3</a:t>
            </a:r>
          </a:p>
          <a:p>
            <a:pPr lvl="3"/>
            <a:r>
              <a:t>Texte niveau 4</a:t>
            </a:r>
          </a:p>
          <a:p>
            <a:pPr lvl="4"/>
            <a:r>
              <a:t>Texte niveau 5</a:t>
            </a:r>
          </a:p>
        </p:txBody>
      </p:sp>
      <p:sp>
        <p:nvSpPr>
          <p:cNvPr id="4" name="Shape 4"/>
          <p:cNvSpPr>
            <a:spLocks noGrp="1"/>
          </p:cNvSpPr>
          <p:nvPr>
            <p:ph type="sldNum" sz="quarter" idx="10"/>
          </p:nvPr>
        </p:nvSpPr>
        <p:spPr>
          <a:ln/>
        </p:spPr>
        <p:txBody>
          <a:bodyPr/>
          <a:lstStyle>
            <a:lvl1pPr>
              <a:defRPr/>
            </a:lvl1pPr>
          </a:lstStyle>
          <a:p>
            <a:pPr>
              <a:defRPr/>
            </a:pPr>
            <a:fld id="{1D5F17EE-5B90-4809-8A2D-63E7B21D852D}" type="slidenum">
              <a:rPr/>
              <a:pPr>
                <a:defRPr/>
              </a:pPr>
              <a:t>‹N°›</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re et contenu">
    <p:spTree>
      <p:nvGrpSpPr>
        <p:cNvPr id="1" name=""/>
        <p:cNvGrpSpPr/>
        <p:nvPr/>
      </p:nvGrpSpPr>
      <p:grpSpPr>
        <a:xfrm>
          <a:off x="0" y="0"/>
          <a:ext cx="0" cy="0"/>
          <a:chOff x="0" y="0"/>
          <a:chExt cx="0" cy="0"/>
        </a:xfrm>
      </p:grpSpPr>
      <p:sp>
        <p:nvSpPr>
          <p:cNvPr id="20" name="Shape 20"/>
          <p:cNvSpPr>
            <a:spLocks noGrp="1"/>
          </p:cNvSpPr>
          <p:nvPr>
            <p:ph type="title"/>
          </p:nvPr>
        </p:nvSpPr>
        <p:spPr>
          <a:prstGeom prst="rect">
            <a:avLst/>
          </a:prstGeom>
        </p:spPr>
        <p:txBody>
          <a:bodyPr/>
          <a:lstStyle/>
          <a:p>
            <a:r>
              <a:t>Texte du titre</a:t>
            </a:r>
          </a:p>
        </p:txBody>
      </p:sp>
      <p:sp>
        <p:nvSpPr>
          <p:cNvPr id="21" name="Shape 21"/>
          <p:cNvSpPr>
            <a:spLocks noGrp="1"/>
          </p:cNvSpPr>
          <p:nvPr>
            <p:ph type="body" idx="1"/>
          </p:nvPr>
        </p:nvSpPr>
        <p:spPr>
          <a:prstGeom prst="rect">
            <a:avLst/>
          </a:prstGeom>
        </p:spPr>
        <p:txBody>
          <a:bodyPr/>
          <a:lstStyle/>
          <a:p>
            <a:r>
              <a:t>Texte niveau 1</a:t>
            </a:r>
          </a:p>
          <a:p>
            <a:pPr lvl="1"/>
            <a:r>
              <a:t>Texte niveau 2</a:t>
            </a:r>
          </a:p>
          <a:p>
            <a:pPr lvl="2"/>
            <a:r>
              <a:t>Texte niveau 3</a:t>
            </a:r>
          </a:p>
          <a:p>
            <a:pPr lvl="3"/>
            <a:r>
              <a:t>Texte niveau 4</a:t>
            </a:r>
          </a:p>
          <a:p>
            <a:pPr lvl="4"/>
            <a:r>
              <a:t>Texte niveau 5</a:t>
            </a:r>
          </a:p>
        </p:txBody>
      </p:sp>
      <p:sp>
        <p:nvSpPr>
          <p:cNvPr id="4" name="Shape 4"/>
          <p:cNvSpPr>
            <a:spLocks noGrp="1"/>
          </p:cNvSpPr>
          <p:nvPr>
            <p:ph type="sldNum" sz="quarter" idx="10"/>
          </p:nvPr>
        </p:nvSpPr>
        <p:spPr>
          <a:ln/>
        </p:spPr>
        <p:txBody>
          <a:bodyPr/>
          <a:lstStyle>
            <a:lvl1pPr>
              <a:defRPr/>
            </a:lvl1pPr>
          </a:lstStyle>
          <a:p>
            <a:pPr>
              <a:defRPr/>
            </a:pPr>
            <a:fld id="{CC48599A-679D-40A6-900F-D15211F61DF3}" type="slidenum">
              <a:rPr/>
              <a:pPr>
                <a:defRPr/>
              </a:pPr>
              <a:t>‹N°›</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re et contenu 0">
    <p:spTree>
      <p:nvGrpSpPr>
        <p:cNvPr id="1" name=""/>
        <p:cNvGrpSpPr/>
        <p:nvPr/>
      </p:nvGrpSpPr>
      <p:grpSpPr>
        <a:xfrm>
          <a:off x="0" y="0"/>
          <a:ext cx="0" cy="0"/>
          <a:chOff x="0" y="0"/>
          <a:chExt cx="0" cy="0"/>
        </a:xfrm>
      </p:grpSpPr>
      <p:sp>
        <p:nvSpPr>
          <p:cNvPr id="29" name="Shape 29"/>
          <p:cNvSpPr>
            <a:spLocks noGrp="1"/>
          </p:cNvSpPr>
          <p:nvPr>
            <p:ph type="title"/>
          </p:nvPr>
        </p:nvSpPr>
        <p:spPr>
          <a:prstGeom prst="rect">
            <a:avLst/>
          </a:prstGeom>
        </p:spPr>
        <p:txBody>
          <a:bodyPr/>
          <a:lstStyle/>
          <a:p>
            <a:r>
              <a:t>Texte du titre</a:t>
            </a:r>
          </a:p>
        </p:txBody>
      </p:sp>
      <p:sp>
        <p:nvSpPr>
          <p:cNvPr id="30" name="Shape 30"/>
          <p:cNvSpPr>
            <a:spLocks noGrp="1"/>
          </p:cNvSpPr>
          <p:nvPr>
            <p:ph type="body" idx="1"/>
          </p:nvPr>
        </p:nvSpPr>
        <p:spPr>
          <a:prstGeom prst="rect">
            <a:avLst/>
          </a:prstGeom>
        </p:spPr>
        <p:txBody>
          <a:bodyPr/>
          <a:lstStyle/>
          <a:p>
            <a:r>
              <a:t>Texte niveau 1</a:t>
            </a:r>
          </a:p>
          <a:p>
            <a:pPr lvl="1"/>
            <a:r>
              <a:t>Texte niveau 2</a:t>
            </a:r>
          </a:p>
          <a:p>
            <a:pPr lvl="2"/>
            <a:r>
              <a:t>Texte niveau 3</a:t>
            </a:r>
          </a:p>
          <a:p>
            <a:pPr lvl="3"/>
            <a:r>
              <a:t>Texte niveau 4</a:t>
            </a:r>
          </a:p>
          <a:p>
            <a:pPr lvl="4"/>
            <a:r>
              <a:t>Texte niveau 5</a:t>
            </a:r>
          </a:p>
        </p:txBody>
      </p:sp>
      <p:sp>
        <p:nvSpPr>
          <p:cNvPr id="4" name="Shape 4"/>
          <p:cNvSpPr>
            <a:spLocks noGrp="1"/>
          </p:cNvSpPr>
          <p:nvPr>
            <p:ph type="sldNum" sz="quarter" idx="10"/>
          </p:nvPr>
        </p:nvSpPr>
        <p:spPr>
          <a:ln/>
        </p:spPr>
        <p:txBody>
          <a:bodyPr/>
          <a:lstStyle>
            <a:lvl1pPr>
              <a:defRPr/>
            </a:lvl1pPr>
          </a:lstStyle>
          <a:p>
            <a:pPr>
              <a:defRPr/>
            </a:pPr>
            <a:fld id="{E759AD0F-74CE-4A20-9384-819C6FFA4DA6}" type="slidenum">
              <a:rPr/>
              <a:pPr>
                <a:defRPr/>
              </a:pPr>
              <a:t>‹N°›</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re de section">
    <p:spTree>
      <p:nvGrpSpPr>
        <p:cNvPr id="1" name=""/>
        <p:cNvGrpSpPr/>
        <p:nvPr/>
      </p:nvGrpSpPr>
      <p:grpSpPr>
        <a:xfrm>
          <a:off x="0" y="0"/>
          <a:ext cx="0" cy="0"/>
          <a:chOff x="0" y="0"/>
          <a:chExt cx="0" cy="0"/>
        </a:xfrm>
      </p:grpSpPr>
      <p:sp>
        <p:nvSpPr>
          <p:cNvPr id="38" name="Shape 38"/>
          <p:cNvSpPr>
            <a:spLocks noGrp="1"/>
          </p:cNvSpPr>
          <p:nvPr>
            <p:ph type="title"/>
          </p:nvPr>
        </p:nvSpPr>
        <p:spPr>
          <a:xfrm>
            <a:off x="722312" y="4406900"/>
            <a:ext cx="7772401" cy="1362075"/>
          </a:xfrm>
          <a:prstGeom prst="rect">
            <a:avLst/>
          </a:prstGeom>
        </p:spPr>
        <p:txBody>
          <a:bodyPr anchor="t"/>
          <a:lstStyle>
            <a:lvl1pPr algn="l">
              <a:defRPr sz="4000" b="1" cap="all"/>
            </a:lvl1pPr>
          </a:lstStyle>
          <a:p>
            <a:r>
              <a:t>Texte du titre</a:t>
            </a:r>
          </a:p>
        </p:txBody>
      </p:sp>
      <p:sp>
        <p:nvSpPr>
          <p:cNvPr id="39" name="Shape 39"/>
          <p:cNvSpPr>
            <a:spLocks noGrp="1"/>
          </p:cNvSpPr>
          <p:nvPr>
            <p:ph type="body" sz="quarter"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r>
              <a:t>Texte niveau 1</a:t>
            </a:r>
          </a:p>
          <a:p>
            <a:pPr lvl="1"/>
            <a:r>
              <a:t>Texte niveau 2</a:t>
            </a:r>
          </a:p>
          <a:p>
            <a:pPr lvl="2"/>
            <a:r>
              <a:t>Texte niveau 3</a:t>
            </a:r>
          </a:p>
          <a:p>
            <a:pPr lvl="3"/>
            <a:r>
              <a:t>Texte niveau 4</a:t>
            </a:r>
          </a:p>
          <a:p>
            <a:pPr lvl="4"/>
            <a:r>
              <a:t>Texte niveau 5</a:t>
            </a:r>
          </a:p>
        </p:txBody>
      </p:sp>
      <p:sp>
        <p:nvSpPr>
          <p:cNvPr id="4" name="Shape 4"/>
          <p:cNvSpPr>
            <a:spLocks noGrp="1"/>
          </p:cNvSpPr>
          <p:nvPr>
            <p:ph type="sldNum" sz="quarter" idx="10"/>
          </p:nvPr>
        </p:nvSpPr>
        <p:spPr>
          <a:ln/>
        </p:spPr>
        <p:txBody>
          <a:bodyPr/>
          <a:lstStyle>
            <a:lvl1pPr>
              <a:defRPr/>
            </a:lvl1pPr>
          </a:lstStyle>
          <a:p>
            <a:pPr>
              <a:defRPr/>
            </a:pPr>
            <a:fld id="{BF080731-83F9-44ED-8818-825CAB9218DC}" type="slidenum">
              <a:rPr/>
              <a:pPr>
                <a:defRPr/>
              </a:pPr>
              <a:t>‹N°›</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Deux contenus">
    <p:spTree>
      <p:nvGrpSpPr>
        <p:cNvPr id="1" name=""/>
        <p:cNvGrpSpPr/>
        <p:nvPr/>
      </p:nvGrpSpPr>
      <p:grpSpPr>
        <a:xfrm>
          <a:off x="0" y="0"/>
          <a:ext cx="0" cy="0"/>
          <a:chOff x="0" y="0"/>
          <a:chExt cx="0" cy="0"/>
        </a:xfrm>
      </p:grpSpPr>
      <p:sp>
        <p:nvSpPr>
          <p:cNvPr id="47" name="Shape 47"/>
          <p:cNvSpPr>
            <a:spLocks noGrp="1"/>
          </p:cNvSpPr>
          <p:nvPr>
            <p:ph type="title"/>
          </p:nvPr>
        </p:nvSpPr>
        <p:spPr>
          <a:prstGeom prst="rect">
            <a:avLst/>
          </a:prstGeom>
        </p:spPr>
        <p:txBody>
          <a:bodyPr/>
          <a:lstStyle/>
          <a:p>
            <a:r>
              <a:t>Texte du titre</a:t>
            </a:r>
          </a:p>
        </p:txBody>
      </p:sp>
      <p:sp>
        <p:nvSpPr>
          <p:cNvPr id="48" name="Shape 48"/>
          <p:cNvSpPr>
            <a:spLocks noGrp="1"/>
          </p:cNvSpPr>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r>
              <a:t>Texte niveau 1</a:t>
            </a:r>
          </a:p>
          <a:p>
            <a:pPr lvl="1"/>
            <a:r>
              <a:t>Texte niveau 2</a:t>
            </a:r>
          </a:p>
          <a:p>
            <a:pPr lvl="2"/>
            <a:r>
              <a:t>Texte niveau 3</a:t>
            </a:r>
          </a:p>
          <a:p>
            <a:pPr lvl="3"/>
            <a:r>
              <a:t>Texte niveau 4</a:t>
            </a:r>
          </a:p>
          <a:p>
            <a:pPr lvl="4"/>
            <a:r>
              <a:t>Texte niveau 5</a:t>
            </a:r>
          </a:p>
        </p:txBody>
      </p:sp>
      <p:sp>
        <p:nvSpPr>
          <p:cNvPr id="4" name="Shape 4"/>
          <p:cNvSpPr>
            <a:spLocks noGrp="1"/>
          </p:cNvSpPr>
          <p:nvPr>
            <p:ph type="sldNum" sz="quarter" idx="10"/>
          </p:nvPr>
        </p:nvSpPr>
        <p:spPr>
          <a:ln/>
        </p:spPr>
        <p:txBody>
          <a:bodyPr/>
          <a:lstStyle>
            <a:lvl1pPr>
              <a:defRPr/>
            </a:lvl1pPr>
          </a:lstStyle>
          <a:p>
            <a:pPr>
              <a:defRPr/>
            </a:pPr>
            <a:fld id="{95101432-18FA-4D69-A314-DCDDBD02B496}" type="slidenum">
              <a:rPr/>
              <a:pPr>
                <a:defRPr/>
              </a:pPr>
              <a:t>‹N°›</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Comparaison">
    <p:spTree>
      <p:nvGrpSpPr>
        <p:cNvPr id="1" name=""/>
        <p:cNvGrpSpPr/>
        <p:nvPr/>
      </p:nvGrpSpPr>
      <p:grpSpPr>
        <a:xfrm>
          <a:off x="0" y="0"/>
          <a:ext cx="0" cy="0"/>
          <a:chOff x="0" y="0"/>
          <a:chExt cx="0" cy="0"/>
        </a:xfrm>
      </p:grpSpPr>
      <p:sp>
        <p:nvSpPr>
          <p:cNvPr id="56" name="Shape 56"/>
          <p:cNvSpPr>
            <a:spLocks noGrp="1"/>
          </p:cNvSpPr>
          <p:nvPr>
            <p:ph type="title"/>
          </p:nvPr>
        </p:nvSpPr>
        <p:spPr>
          <a:prstGeom prst="rect">
            <a:avLst/>
          </a:prstGeom>
        </p:spPr>
        <p:txBody>
          <a:bodyPr/>
          <a:lstStyle/>
          <a:p>
            <a:r>
              <a:t>Texte du titre</a:t>
            </a:r>
          </a:p>
        </p:txBody>
      </p:sp>
      <p:sp>
        <p:nvSpPr>
          <p:cNvPr id="57" name="Shape 57"/>
          <p:cNvSpPr>
            <a:spLocks noGrp="1"/>
          </p:cNvSpPr>
          <p:nvPr>
            <p:ph type="body" sz="quarter" idx="1"/>
          </p:nvPr>
        </p:nvSpPr>
        <p:spPr>
          <a:xfrm>
            <a:off x="457200" y="1535112"/>
            <a:ext cx="4040188" cy="639763"/>
          </a:xfrm>
          <a:prstGeom prst="rect">
            <a:avLst/>
          </a:prstGeom>
        </p:spPr>
        <p:txBody>
          <a:bodyPr anchor="b"/>
          <a:lstStyle>
            <a:lvl1pPr marL="0" indent="0">
              <a:spcBef>
                <a:spcPts val="500"/>
              </a:spcBef>
              <a:buSzTx/>
              <a:buFontTx/>
              <a:buNone/>
              <a:defRPr sz="2400" b="1"/>
            </a:lvl1pPr>
            <a:lvl2pPr marL="0" indent="457200">
              <a:spcBef>
                <a:spcPts val="500"/>
              </a:spcBef>
              <a:buSzTx/>
              <a:buFontTx/>
              <a:buNone/>
              <a:defRPr sz="2400" b="1"/>
            </a:lvl2pPr>
            <a:lvl3pPr marL="0" indent="914400">
              <a:spcBef>
                <a:spcPts val="500"/>
              </a:spcBef>
              <a:buSzTx/>
              <a:buFontTx/>
              <a:buNone/>
              <a:defRPr sz="2400" b="1"/>
            </a:lvl3pPr>
            <a:lvl4pPr marL="0" indent="1371600">
              <a:spcBef>
                <a:spcPts val="500"/>
              </a:spcBef>
              <a:buSzTx/>
              <a:buFontTx/>
              <a:buNone/>
              <a:defRPr sz="2400" b="1"/>
            </a:lvl4pPr>
            <a:lvl5pPr marL="0" indent="1828800">
              <a:spcBef>
                <a:spcPts val="500"/>
              </a:spcBef>
              <a:buSzTx/>
              <a:buFontTx/>
              <a:buNone/>
              <a:defRPr sz="2400" b="1"/>
            </a:lvl5pPr>
          </a:lstStyle>
          <a:p>
            <a:r>
              <a:t>Texte niveau 1</a:t>
            </a:r>
          </a:p>
          <a:p>
            <a:pPr lvl="1"/>
            <a:r>
              <a:t>Texte niveau 2</a:t>
            </a:r>
          </a:p>
          <a:p>
            <a:pPr lvl="2"/>
            <a:r>
              <a:t>Texte niveau 3</a:t>
            </a:r>
          </a:p>
          <a:p>
            <a:pPr lvl="3"/>
            <a:r>
              <a:t>Texte niveau 4</a:t>
            </a:r>
          </a:p>
          <a:p>
            <a:pPr lvl="4"/>
            <a:r>
              <a:t>Texte niveau 5</a:t>
            </a:r>
          </a:p>
        </p:txBody>
      </p:sp>
      <p:sp>
        <p:nvSpPr>
          <p:cNvPr id="58" name="Shape 58"/>
          <p:cNvSpPr>
            <a:spLocks noGrp="1"/>
          </p:cNvSpPr>
          <p:nvPr>
            <p:ph type="body" sz="quarter" idx="13"/>
          </p:nvPr>
        </p:nvSpPr>
        <p:spPr>
          <a:xfrm>
            <a:off x="4645025" y="1535112"/>
            <a:ext cx="4041775" cy="639763"/>
          </a:xfrm>
          <a:prstGeom prst="rect">
            <a:avLst/>
          </a:prstGeom>
        </p:spPr>
        <p:txBody>
          <a:bodyPr anchor="b"/>
          <a:lstStyle/>
          <a:p>
            <a:endParaRPr/>
          </a:p>
        </p:txBody>
      </p:sp>
      <p:sp>
        <p:nvSpPr>
          <p:cNvPr id="5" name="Shape 4"/>
          <p:cNvSpPr>
            <a:spLocks noGrp="1"/>
          </p:cNvSpPr>
          <p:nvPr>
            <p:ph type="sldNum" sz="quarter" idx="14"/>
          </p:nvPr>
        </p:nvSpPr>
        <p:spPr>
          <a:ln/>
        </p:spPr>
        <p:txBody>
          <a:bodyPr/>
          <a:lstStyle>
            <a:lvl1pPr>
              <a:defRPr/>
            </a:lvl1pPr>
          </a:lstStyle>
          <a:p>
            <a:pPr>
              <a:defRPr/>
            </a:pPr>
            <a:fld id="{1E4CD02E-DCD2-4168-8EE9-CCF03011D28F}" type="slidenum">
              <a:rPr/>
              <a:pPr>
                <a:defRPr/>
              </a:pPr>
              <a:t>‹N°›</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re seul">
    <p:spTree>
      <p:nvGrpSpPr>
        <p:cNvPr id="1" name=""/>
        <p:cNvGrpSpPr/>
        <p:nvPr/>
      </p:nvGrpSpPr>
      <p:grpSpPr>
        <a:xfrm>
          <a:off x="0" y="0"/>
          <a:ext cx="0" cy="0"/>
          <a:chOff x="0" y="0"/>
          <a:chExt cx="0" cy="0"/>
        </a:xfrm>
      </p:grpSpPr>
      <p:sp>
        <p:nvSpPr>
          <p:cNvPr id="66" name="Shape 66"/>
          <p:cNvSpPr>
            <a:spLocks noGrp="1"/>
          </p:cNvSpPr>
          <p:nvPr>
            <p:ph type="title"/>
          </p:nvPr>
        </p:nvSpPr>
        <p:spPr>
          <a:prstGeom prst="rect">
            <a:avLst/>
          </a:prstGeom>
        </p:spPr>
        <p:txBody>
          <a:bodyPr/>
          <a:lstStyle/>
          <a:p>
            <a:r>
              <a:t>Texte du titre</a:t>
            </a:r>
          </a:p>
        </p:txBody>
      </p:sp>
      <p:sp>
        <p:nvSpPr>
          <p:cNvPr id="3" name="Shape 4"/>
          <p:cNvSpPr>
            <a:spLocks noGrp="1"/>
          </p:cNvSpPr>
          <p:nvPr>
            <p:ph type="sldNum" sz="quarter" idx="10"/>
          </p:nvPr>
        </p:nvSpPr>
        <p:spPr>
          <a:ln/>
        </p:spPr>
        <p:txBody>
          <a:bodyPr/>
          <a:lstStyle>
            <a:lvl1pPr>
              <a:defRPr/>
            </a:lvl1pPr>
          </a:lstStyle>
          <a:p>
            <a:pPr>
              <a:defRPr/>
            </a:pPr>
            <a:fld id="{A48F678B-88A3-4523-B75A-9E92EEB7147E}" type="slidenum">
              <a:rPr/>
              <a:pPr>
                <a:defRPr/>
              </a:pPr>
              <a:t>‹N°›</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u avec légende">
    <p:spTree>
      <p:nvGrpSpPr>
        <p:cNvPr id="1" name=""/>
        <p:cNvGrpSpPr/>
        <p:nvPr/>
      </p:nvGrpSpPr>
      <p:grpSpPr>
        <a:xfrm>
          <a:off x="0" y="0"/>
          <a:ext cx="0" cy="0"/>
          <a:chOff x="0" y="0"/>
          <a:chExt cx="0" cy="0"/>
        </a:xfrm>
      </p:grpSpPr>
      <p:sp>
        <p:nvSpPr>
          <p:cNvPr id="81" name="Shape 81"/>
          <p:cNvSpPr>
            <a:spLocks noGrp="1"/>
          </p:cNvSpPr>
          <p:nvPr>
            <p:ph type="title"/>
          </p:nvPr>
        </p:nvSpPr>
        <p:spPr>
          <a:xfrm>
            <a:off x="457200" y="273050"/>
            <a:ext cx="3008314" cy="1162050"/>
          </a:xfrm>
          <a:prstGeom prst="rect">
            <a:avLst/>
          </a:prstGeom>
        </p:spPr>
        <p:txBody>
          <a:bodyPr anchor="b"/>
          <a:lstStyle>
            <a:lvl1pPr algn="l">
              <a:defRPr sz="2000" b="1"/>
            </a:lvl1pPr>
          </a:lstStyle>
          <a:p>
            <a:r>
              <a:t>Texte du titre</a:t>
            </a:r>
          </a:p>
        </p:txBody>
      </p:sp>
      <p:sp>
        <p:nvSpPr>
          <p:cNvPr id="82" name="Shape 82"/>
          <p:cNvSpPr>
            <a:spLocks noGrp="1"/>
          </p:cNvSpPr>
          <p:nvPr>
            <p:ph type="body" idx="1"/>
          </p:nvPr>
        </p:nvSpPr>
        <p:spPr>
          <a:xfrm>
            <a:off x="3575050" y="273050"/>
            <a:ext cx="5111750" cy="5853113"/>
          </a:xfrm>
          <a:prstGeom prst="rect">
            <a:avLst/>
          </a:prstGeom>
        </p:spPr>
        <p:txBody>
          <a:bodyPr/>
          <a:lstStyle/>
          <a:p>
            <a:r>
              <a:t>Texte niveau 1</a:t>
            </a:r>
          </a:p>
          <a:p>
            <a:pPr lvl="1"/>
            <a:r>
              <a:t>Texte niveau 2</a:t>
            </a:r>
          </a:p>
          <a:p>
            <a:pPr lvl="2"/>
            <a:r>
              <a:t>Texte niveau 3</a:t>
            </a:r>
          </a:p>
          <a:p>
            <a:pPr lvl="3"/>
            <a:r>
              <a:t>Texte niveau 4</a:t>
            </a:r>
          </a:p>
          <a:p>
            <a:pPr lvl="4"/>
            <a:r>
              <a:t>Texte niveau 5</a:t>
            </a:r>
          </a:p>
        </p:txBody>
      </p:sp>
      <p:sp>
        <p:nvSpPr>
          <p:cNvPr id="83" name="Shape 83"/>
          <p:cNvSpPr>
            <a:spLocks noGrp="1"/>
          </p:cNvSpPr>
          <p:nvPr>
            <p:ph type="body" sz="half" idx="13"/>
          </p:nvPr>
        </p:nvSpPr>
        <p:spPr>
          <a:xfrm>
            <a:off x="457199" y="1435100"/>
            <a:ext cx="3008315" cy="4691063"/>
          </a:xfrm>
          <a:prstGeom prst="rect">
            <a:avLst/>
          </a:prstGeom>
        </p:spPr>
        <p:txBody>
          <a:bodyPr/>
          <a:lstStyle/>
          <a:p>
            <a:endParaRPr/>
          </a:p>
        </p:txBody>
      </p:sp>
      <p:sp>
        <p:nvSpPr>
          <p:cNvPr id="5" name="Shape 4"/>
          <p:cNvSpPr>
            <a:spLocks noGrp="1"/>
          </p:cNvSpPr>
          <p:nvPr>
            <p:ph type="sldNum" sz="quarter" idx="14"/>
          </p:nvPr>
        </p:nvSpPr>
        <p:spPr>
          <a:ln/>
        </p:spPr>
        <p:txBody>
          <a:bodyPr/>
          <a:lstStyle>
            <a:lvl1pPr>
              <a:defRPr/>
            </a:lvl1pPr>
          </a:lstStyle>
          <a:p>
            <a:pPr>
              <a:defRPr/>
            </a:pPr>
            <a:fld id="{2DBE8244-52EC-4BDA-B3FF-DEC067144242}" type="slidenum">
              <a:rPr/>
              <a:pPr>
                <a:defRPr/>
              </a:pPr>
              <a:t>‹N°›</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Image avec légende">
    <p:spTree>
      <p:nvGrpSpPr>
        <p:cNvPr id="1" name=""/>
        <p:cNvGrpSpPr/>
        <p:nvPr/>
      </p:nvGrpSpPr>
      <p:grpSpPr>
        <a:xfrm>
          <a:off x="0" y="0"/>
          <a:ext cx="0" cy="0"/>
          <a:chOff x="0" y="0"/>
          <a:chExt cx="0" cy="0"/>
        </a:xfrm>
      </p:grpSpPr>
      <p:sp>
        <p:nvSpPr>
          <p:cNvPr id="91" name="Shape 91"/>
          <p:cNvSpPr>
            <a:spLocks noGrp="1"/>
          </p:cNvSpPr>
          <p:nvPr>
            <p:ph type="title"/>
          </p:nvPr>
        </p:nvSpPr>
        <p:spPr>
          <a:xfrm>
            <a:off x="1792288" y="4800600"/>
            <a:ext cx="5486401" cy="566738"/>
          </a:xfrm>
          <a:prstGeom prst="rect">
            <a:avLst/>
          </a:prstGeom>
        </p:spPr>
        <p:txBody>
          <a:bodyPr anchor="b"/>
          <a:lstStyle>
            <a:lvl1pPr algn="l">
              <a:defRPr sz="2000" b="1"/>
            </a:lvl1pPr>
          </a:lstStyle>
          <a:p>
            <a:r>
              <a:t>Texte du titre</a:t>
            </a:r>
          </a:p>
        </p:txBody>
      </p:sp>
      <p:sp>
        <p:nvSpPr>
          <p:cNvPr id="92" name="Shape 92"/>
          <p:cNvSpPr>
            <a:spLocks noGrp="1"/>
          </p:cNvSpPr>
          <p:nvPr>
            <p:ph type="pic" sz="half" idx="13"/>
          </p:nvPr>
        </p:nvSpPr>
        <p:spPr>
          <a:xfrm>
            <a:off x="1792288" y="612775"/>
            <a:ext cx="5486401" cy="4114800"/>
          </a:xfrm>
          <a:prstGeom prst="rect">
            <a:avLst/>
          </a:prstGeom>
        </p:spPr>
        <p:txBody>
          <a:bodyPr lIns="91439" rIns="91439">
            <a:noAutofit/>
          </a:bodyPr>
          <a:lstStyle/>
          <a:p>
            <a:pPr lvl="0"/>
            <a:endParaRPr noProof="0">
              <a:sym typeface="Calibri"/>
            </a:endParaRPr>
          </a:p>
        </p:txBody>
      </p:sp>
      <p:sp>
        <p:nvSpPr>
          <p:cNvPr id="93" name="Shape 93"/>
          <p:cNvSpPr>
            <a:spLocks noGrp="1"/>
          </p:cNvSpPr>
          <p:nvPr>
            <p:ph type="body" sz="quarter" idx="1"/>
          </p:nvPr>
        </p:nvSpPr>
        <p:spPr>
          <a:xfrm>
            <a:off x="1792288" y="5367337"/>
            <a:ext cx="5486401" cy="804863"/>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r>
              <a:t>Texte niveau 1</a:t>
            </a:r>
          </a:p>
          <a:p>
            <a:pPr lvl="1"/>
            <a:r>
              <a:t>Texte niveau 2</a:t>
            </a:r>
          </a:p>
          <a:p>
            <a:pPr lvl="2"/>
            <a:r>
              <a:t>Texte niveau 3</a:t>
            </a:r>
          </a:p>
          <a:p>
            <a:pPr lvl="3"/>
            <a:r>
              <a:t>Texte niveau 4</a:t>
            </a:r>
          </a:p>
          <a:p>
            <a:pPr lvl="4"/>
            <a:r>
              <a:t>Texte niveau 5</a:t>
            </a:r>
          </a:p>
        </p:txBody>
      </p:sp>
      <p:sp>
        <p:nvSpPr>
          <p:cNvPr id="5" name="Shape 4"/>
          <p:cNvSpPr>
            <a:spLocks noGrp="1"/>
          </p:cNvSpPr>
          <p:nvPr>
            <p:ph type="sldNum" sz="quarter" idx="14"/>
          </p:nvPr>
        </p:nvSpPr>
        <p:spPr>
          <a:ln/>
        </p:spPr>
        <p:txBody>
          <a:bodyPr/>
          <a:lstStyle>
            <a:lvl1pPr>
              <a:defRPr/>
            </a:lvl1pPr>
          </a:lstStyle>
          <a:p>
            <a:pPr>
              <a:defRPr/>
            </a:pPr>
            <a:fld id="{A591C12B-AFAD-4876-8790-EE31F2C352A1}" type="slidenum">
              <a:rPr/>
              <a:pPr>
                <a:defRPr/>
              </a:pPr>
              <a:t>‹N°›</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Shape 2"/>
          <p:cNvSpPr>
            <a:spLocks noGrp="1"/>
          </p:cNvSpPr>
          <p:nvPr>
            <p:ph type="title"/>
          </p:nvPr>
        </p:nvSpPr>
        <p:spPr bwMode="auto">
          <a:xfrm>
            <a:off x="457200" y="274638"/>
            <a:ext cx="8229600" cy="1143000"/>
          </a:xfrm>
          <a:prstGeom prst="rect">
            <a:avLst/>
          </a:prstGeom>
          <a:noFill/>
          <a:ln w="12700">
            <a:noFill/>
            <a:miter lim="400000"/>
            <a:headEnd/>
            <a:tailEnd/>
          </a:ln>
        </p:spPr>
        <p:txBody>
          <a:bodyPr vert="horz" wrap="square" lIns="45719" tIns="45720" rIns="45719" bIns="45720" numCol="1" anchor="ctr" anchorCtr="0" compatLnSpc="1">
            <a:prstTxWarp prst="textNoShape">
              <a:avLst/>
            </a:prstTxWarp>
          </a:bodyPr>
          <a:lstStyle/>
          <a:p>
            <a:pPr lvl="0"/>
            <a:r>
              <a:rPr lang="fr-FR" smtClean="0">
                <a:sym typeface="Calibri" pitchFamily="34" charset="0"/>
              </a:rPr>
              <a:t>Texte du titre</a:t>
            </a:r>
          </a:p>
        </p:txBody>
      </p:sp>
      <p:sp>
        <p:nvSpPr>
          <p:cNvPr id="1027" name="Shape 3"/>
          <p:cNvSpPr>
            <a:spLocks noGrp="1"/>
          </p:cNvSpPr>
          <p:nvPr>
            <p:ph type="body" idx="1"/>
          </p:nvPr>
        </p:nvSpPr>
        <p:spPr bwMode="auto">
          <a:xfrm>
            <a:off x="457200" y="1600200"/>
            <a:ext cx="8229600" cy="4525963"/>
          </a:xfrm>
          <a:prstGeom prst="rect">
            <a:avLst/>
          </a:prstGeom>
          <a:noFill/>
          <a:ln w="12700">
            <a:noFill/>
            <a:miter lim="400000"/>
            <a:headEnd/>
            <a:tailEnd/>
          </a:ln>
        </p:spPr>
        <p:txBody>
          <a:bodyPr vert="horz" wrap="square" lIns="45719" tIns="45720" rIns="45719" bIns="45720" numCol="1" anchor="t" anchorCtr="0" compatLnSpc="1">
            <a:prstTxWarp prst="textNoShape">
              <a:avLst/>
            </a:prstTxWarp>
          </a:bodyPr>
          <a:lstStyle/>
          <a:p>
            <a:pPr lvl="0"/>
            <a:r>
              <a:rPr lang="fr-FR" smtClean="0">
                <a:sym typeface="Calibri" pitchFamily="34" charset="0"/>
              </a:rPr>
              <a:t>Texte niveau 1</a:t>
            </a:r>
          </a:p>
          <a:p>
            <a:pPr lvl="1"/>
            <a:r>
              <a:rPr lang="fr-FR" smtClean="0">
                <a:sym typeface="Calibri" pitchFamily="34" charset="0"/>
              </a:rPr>
              <a:t>Texte niveau 2</a:t>
            </a:r>
          </a:p>
          <a:p>
            <a:pPr lvl="2"/>
            <a:r>
              <a:rPr lang="fr-FR" smtClean="0">
                <a:sym typeface="Calibri" pitchFamily="34" charset="0"/>
              </a:rPr>
              <a:t>Texte niveau 3</a:t>
            </a:r>
          </a:p>
          <a:p>
            <a:pPr lvl="3"/>
            <a:r>
              <a:rPr lang="fr-FR" smtClean="0">
                <a:sym typeface="Calibri" pitchFamily="34" charset="0"/>
              </a:rPr>
              <a:t>Texte niveau 4</a:t>
            </a:r>
          </a:p>
          <a:p>
            <a:pPr lvl="4"/>
            <a:r>
              <a:rPr lang="fr-FR" smtClean="0">
                <a:sym typeface="Calibri" pitchFamily="34" charset="0"/>
              </a:rPr>
              <a:t>Texte niveau 5</a:t>
            </a:r>
          </a:p>
        </p:txBody>
      </p:sp>
      <p:sp>
        <p:nvSpPr>
          <p:cNvPr id="4" name="Shape 4"/>
          <p:cNvSpPr>
            <a:spLocks noGrp="1"/>
          </p:cNvSpPr>
          <p:nvPr>
            <p:ph type="sldNum" sz="quarter" idx="2"/>
          </p:nvPr>
        </p:nvSpPr>
        <p:spPr>
          <a:xfrm>
            <a:off x="8423275" y="6403975"/>
            <a:ext cx="263525" cy="269875"/>
          </a:xfrm>
          <a:prstGeom prst="rect">
            <a:avLst/>
          </a:prstGeom>
          <a:ln w="12700">
            <a:miter lim="400000"/>
          </a:ln>
        </p:spPr>
        <p:txBody>
          <a:bodyPr wrap="none" lIns="45719" rIns="45719" anchor="ctr">
            <a:spAutoFit/>
          </a:bodyPr>
          <a:lstStyle>
            <a:lvl1pPr algn="r" fontAlgn="auto" hangingPunct="0">
              <a:spcBef>
                <a:spcPts val="0"/>
              </a:spcBef>
              <a:spcAft>
                <a:spcPts val="0"/>
              </a:spcAft>
              <a:defRPr sz="1200" kern="0">
                <a:solidFill>
                  <a:srgbClr val="888888"/>
                </a:solidFill>
                <a:latin typeface="+mj-lt"/>
                <a:ea typeface="+mj-ea"/>
                <a:cs typeface="+mj-cs"/>
                <a:sym typeface="Calibri"/>
              </a:defRPr>
            </a:lvl1pPr>
          </a:lstStyle>
          <a:p>
            <a:pPr>
              <a:defRPr/>
            </a:pPr>
            <a:fld id="{29FB9D08-46E0-4740-885D-168A6EE7FC52}" type="slidenum">
              <a:rPr/>
              <a:pPr>
                <a:defRPr/>
              </a:pPr>
              <a:t>‹N°›</a:t>
            </a:fld>
            <a:endParaRP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spd="med"/>
  <p:txStyles>
    <p:titleStyle>
      <a:lvl1pPr algn="ctr" rtl="0" eaLnBrk="0" fontAlgn="base" hangingPunct="0">
        <a:spcBef>
          <a:spcPct val="0"/>
        </a:spcBef>
        <a:spcAft>
          <a:spcPct val="0"/>
        </a:spcAft>
        <a:defRPr sz="4400">
          <a:solidFill>
            <a:srgbClr val="000000"/>
          </a:solidFill>
          <a:latin typeface="+mj-lt"/>
          <a:ea typeface="+mj-ea"/>
          <a:cs typeface="+mj-cs"/>
          <a:sym typeface="Calibri" pitchFamily="34" charset="0"/>
        </a:defRPr>
      </a:lvl1pPr>
      <a:lvl2pPr algn="ctr" rtl="0" eaLnBrk="0" fontAlgn="base" hangingPunct="0">
        <a:spcBef>
          <a:spcPct val="0"/>
        </a:spcBef>
        <a:spcAft>
          <a:spcPct val="0"/>
        </a:spcAft>
        <a:defRPr sz="4400">
          <a:solidFill>
            <a:srgbClr val="000000"/>
          </a:solidFill>
          <a:latin typeface="+mj-lt"/>
          <a:ea typeface="+mj-ea"/>
          <a:cs typeface="+mj-cs"/>
          <a:sym typeface="Calibri" pitchFamily="34" charset="0"/>
        </a:defRPr>
      </a:lvl2pPr>
      <a:lvl3pPr algn="ctr" rtl="0" eaLnBrk="0" fontAlgn="base" hangingPunct="0">
        <a:spcBef>
          <a:spcPct val="0"/>
        </a:spcBef>
        <a:spcAft>
          <a:spcPct val="0"/>
        </a:spcAft>
        <a:defRPr sz="4400">
          <a:solidFill>
            <a:srgbClr val="000000"/>
          </a:solidFill>
          <a:latin typeface="+mj-lt"/>
          <a:ea typeface="+mj-ea"/>
          <a:cs typeface="+mj-cs"/>
          <a:sym typeface="Calibri" pitchFamily="34" charset="0"/>
        </a:defRPr>
      </a:lvl3pPr>
      <a:lvl4pPr algn="ctr" rtl="0" eaLnBrk="0" fontAlgn="base" hangingPunct="0">
        <a:spcBef>
          <a:spcPct val="0"/>
        </a:spcBef>
        <a:spcAft>
          <a:spcPct val="0"/>
        </a:spcAft>
        <a:defRPr sz="4400">
          <a:solidFill>
            <a:srgbClr val="000000"/>
          </a:solidFill>
          <a:latin typeface="+mj-lt"/>
          <a:ea typeface="+mj-ea"/>
          <a:cs typeface="+mj-cs"/>
          <a:sym typeface="Calibri" pitchFamily="34" charset="0"/>
        </a:defRPr>
      </a:lvl4pPr>
      <a:lvl5pPr algn="ctr" rtl="0" eaLnBrk="0" fontAlgn="base" hangingPunct="0">
        <a:spcBef>
          <a:spcPct val="0"/>
        </a:spcBef>
        <a:spcAft>
          <a:spcPct val="0"/>
        </a:spcAft>
        <a:defRPr sz="4400">
          <a:solidFill>
            <a:srgbClr val="000000"/>
          </a:solidFill>
          <a:latin typeface="+mj-lt"/>
          <a:ea typeface="+mj-ea"/>
          <a:cs typeface="+mj-cs"/>
          <a:sym typeface="Calibri" pitchFamily="34" charset="0"/>
        </a:defRPr>
      </a:lvl5pPr>
      <a:lvl6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6pPr>
      <a:lvl7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7pPr>
      <a:lvl8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8pPr>
      <a:lvl9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mj-lt"/>
          <a:ea typeface="+mj-ea"/>
          <a:cs typeface="+mj-cs"/>
          <a:sym typeface="Calibri"/>
        </a:defRPr>
      </a:lvl9pPr>
    </p:titleStyle>
    <p:bodyStyle>
      <a:lvl1pPr marL="342900" indent="-342900" algn="l" rtl="0" eaLnBrk="0" fontAlgn="base" hangingPunct="0">
        <a:spcBef>
          <a:spcPts val="700"/>
        </a:spcBef>
        <a:spcAft>
          <a:spcPct val="0"/>
        </a:spcAft>
        <a:buSzPct val="100000"/>
        <a:buFont typeface="Arial" charset="0"/>
        <a:buChar char="•"/>
        <a:defRPr sz="3200">
          <a:solidFill>
            <a:srgbClr val="000000"/>
          </a:solidFill>
          <a:latin typeface="+mj-lt"/>
          <a:ea typeface="+mj-ea"/>
          <a:cs typeface="+mj-cs"/>
          <a:sym typeface="Calibri" pitchFamily="34" charset="0"/>
        </a:defRPr>
      </a:lvl1pPr>
      <a:lvl2pPr marL="782638" indent="-325438" algn="l" rtl="0" eaLnBrk="0" fontAlgn="base" hangingPunct="0">
        <a:spcBef>
          <a:spcPts val="700"/>
        </a:spcBef>
        <a:spcAft>
          <a:spcPct val="0"/>
        </a:spcAft>
        <a:buSzPct val="100000"/>
        <a:buFont typeface="Arial" charset="0"/>
        <a:buChar char="–"/>
        <a:defRPr sz="3200">
          <a:solidFill>
            <a:srgbClr val="000000"/>
          </a:solidFill>
          <a:latin typeface="+mj-lt"/>
          <a:ea typeface="+mj-ea"/>
          <a:cs typeface="+mj-cs"/>
          <a:sym typeface="Calibri" pitchFamily="34" charset="0"/>
        </a:defRPr>
      </a:lvl2pPr>
      <a:lvl3pPr marL="1219200" indent="-304800" algn="l" rtl="0" eaLnBrk="0" fontAlgn="base" hangingPunct="0">
        <a:spcBef>
          <a:spcPts val="700"/>
        </a:spcBef>
        <a:spcAft>
          <a:spcPct val="0"/>
        </a:spcAft>
        <a:buSzPct val="100000"/>
        <a:buFont typeface="Arial" charset="0"/>
        <a:buChar char="•"/>
        <a:defRPr sz="3200">
          <a:solidFill>
            <a:srgbClr val="000000"/>
          </a:solidFill>
          <a:latin typeface="+mj-lt"/>
          <a:ea typeface="+mj-ea"/>
          <a:cs typeface="+mj-cs"/>
          <a:sym typeface="Calibri" pitchFamily="34" charset="0"/>
        </a:defRPr>
      </a:lvl3pPr>
      <a:lvl4pPr marL="1736725" indent="-365125" algn="l" rtl="0" eaLnBrk="0" fontAlgn="base" hangingPunct="0">
        <a:spcBef>
          <a:spcPts val="700"/>
        </a:spcBef>
        <a:spcAft>
          <a:spcPct val="0"/>
        </a:spcAft>
        <a:buSzPct val="100000"/>
        <a:buFont typeface="Arial" charset="0"/>
        <a:buChar char="–"/>
        <a:defRPr sz="3200">
          <a:solidFill>
            <a:srgbClr val="000000"/>
          </a:solidFill>
          <a:latin typeface="+mj-lt"/>
          <a:ea typeface="+mj-ea"/>
          <a:cs typeface="+mj-cs"/>
          <a:sym typeface="Calibri" pitchFamily="34" charset="0"/>
        </a:defRPr>
      </a:lvl4pPr>
      <a:lvl5pPr marL="2193925" indent="-365125" algn="l" rtl="0" eaLnBrk="0" fontAlgn="base" hangingPunct="0">
        <a:spcBef>
          <a:spcPts val="700"/>
        </a:spcBef>
        <a:spcAft>
          <a:spcPct val="0"/>
        </a:spcAft>
        <a:buSzPct val="100000"/>
        <a:buFont typeface="Arial" charset="0"/>
        <a:buChar char="»"/>
        <a:defRPr sz="3200">
          <a:solidFill>
            <a:srgbClr val="000000"/>
          </a:solidFill>
          <a:latin typeface="+mj-lt"/>
          <a:ea typeface="+mj-ea"/>
          <a:cs typeface="+mj-cs"/>
          <a:sym typeface="Calibri" pitchFamily="34" charset="0"/>
        </a:defRPr>
      </a:lvl5pPr>
      <a:lvl6pPr marL="26517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6pPr>
      <a:lvl7pPr marL="31089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7pPr>
      <a:lvl8pPr marL="35661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8pPr>
      <a:lvl9pPr marL="40233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www.lexis360.fr/Docview.aspx?&amp;tsid=docview3_&amp;citationData=%7b%22citationId%22:%22en632732R27CI0%22,%22title%22:%22C.%20civ.,%20art.%C2%A01111-1%22,%22pinpointLabel%22:%22article%22,%22pinpointNum%22:%221111-1%22,%22docId%22:%22EN_KEJC-165523_0KRE%22%7d" TargetMode="External"/><Relationship Id="rId3" Type="http://schemas.openxmlformats.org/officeDocument/2006/relationships/hyperlink" Target="https://www.lexis360.fr/Docview.aspx?&amp;tsid=docview3_&amp;citationData=%7b%22citationId%22:%22en632732R22CI0%22,%22title%22:%22C.%20civ.,%20art.%C2%A01107%22,%22pinpointLabel%22:%22article%22,%22pinpointNum%22:%221107%22,%22docId%22:%22EN_KEJC-165523_0KRE%22%7d" TargetMode="External"/><Relationship Id="rId7" Type="http://schemas.openxmlformats.org/officeDocument/2006/relationships/hyperlink" Target="https://www.lexis360.fr/Docview.aspx?&amp;tsid=docview3_&amp;citationData=%7b%22citationId%22:%22en632732R26CI0%22,%22title%22:%22C.%20civ.,%20art.%C2%A01111%22,%22pinpointLabel%22:%22article%22,%22pinpointNum%22:%221111%22,%22docId%22:%22EN_KEJC-165523_0KRE%22%7d" TargetMode="External"/><Relationship Id="rId2" Type="http://schemas.openxmlformats.org/officeDocument/2006/relationships/hyperlink" Target="https://www.lexis360.fr/Docview.aspx?&amp;tsid=docview3_&amp;citationData=%7b%22citationId%22:%22en632732R21CI0%22,%22title%22:%22C.%20civ.,%20art.%C2%A01106%22,%22pinpointLabel%22:%22article%22,%22pinpointNum%22:%221106%22,%22docId%22:%22EN_KEJC-165523_0KRE%22%7d" TargetMode="External"/><Relationship Id="rId1" Type="http://schemas.openxmlformats.org/officeDocument/2006/relationships/slideLayout" Target="../slideLayouts/slideLayout2.xml"/><Relationship Id="rId6" Type="http://schemas.openxmlformats.org/officeDocument/2006/relationships/hyperlink" Target="https://www.lexis360.fr/Docview.aspx?&amp;tsid=docview3_&amp;citationData=%7b%22citationId%22:%22en632732R25CI0%22,%22title%22:%22C.%20civ.,%20art.%C2%A01110%22,%22pinpointLabel%22:%22article%22,%22pinpointNum%22:%221110%22,%22docId%22:%22EN_KEJC-165523_0KRE%22%7d" TargetMode="External"/><Relationship Id="rId5" Type="http://schemas.openxmlformats.org/officeDocument/2006/relationships/hyperlink" Target="https://www.lexis360.fr/Docview.aspx?&amp;tsid=docview3_&amp;citationData=%7b%22citationId%22:%22en632732R24CI0%22,%22title%22:%22C.%20civ.,%20art.%C2%A01109%22,%22pinpointLabel%22:%22article%22,%22pinpointNum%22:%221109%22,%22docId%22:%22EN_KEJC-165523_0KRE%22%7d" TargetMode="External"/><Relationship Id="rId4" Type="http://schemas.openxmlformats.org/officeDocument/2006/relationships/hyperlink" Target="https://www.lexis360.fr/Docview.aspx?&amp;tsid=docview3_&amp;citationData=%7b%22citationId%22:%22en632732R23CI0%22,%22title%22:%22C.%20civ.,%20art.%C2%A01108%22,%22pinpointLabel%22:%22article%22,%22pinpointNum%22:%221108%22,%22docId%22:%22EN_KEJC-165523_0KRE%22%7d"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hyperlink" Target="mailto:aduflot@arrue-associes.com"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a:spLocks noGrp="1"/>
          </p:cNvSpPr>
          <p:nvPr>
            <p:ph type="ctrTitle"/>
          </p:nvPr>
        </p:nvSpPr>
        <p:spPr>
          <a:xfrm>
            <a:off x="642938" y="3068638"/>
            <a:ext cx="7772400" cy="1470025"/>
          </a:xfrm>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fontScale="90000"/>
          </a:bodyPr>
          <a:lstStyle/>
          <a:p>
            <a:pPr eaLnBrk="1" fontAlgn="auto" hangingPunct="1">
              <a:spcBef>
                <a:spcPts val="0"/>
              </a:spcBef>
              <a:spcAft>
                <a:spcPts val="0"/>
              </a:spcAft>
              <a:defRPr sz="3600">
                <a:latin typeface="Times"/>
                <a:ea typeface="Times"/>
                <a:cs typeface="Times"/>
                <a:sym typeface="Times"/>
              </a:defRPr>
            </a:pPr>
            <a:r>
              <a:rPr lang="fr-FR" sz="3600" dirty="0">
                <a:latin typeface="Times"/>
                <a:ea typeface="Times"/>
                <a:cs typeface="Times"/>
                <a:sym typeface="Times"/>
              </a:rPr>
              <a:t>La réforme du droit français des contrats et la modernisation de la Justice du XXI e siècle</a:t>
            </a:r>
          </a:p>
        </p:txBody>
      </p:sp>
      <p:pic>
        <p:nvPicPr>
          <p:cNvPr id="14338" name="image1.png" descr="logo"/>
          <p:cNvPicPr>
            <a:picLocks noChangeAspect="1"/>
          </p:cNvPicPr>
          <p:nvPr/>
        </p:nvPicPr>
        <p:blipFill>
          <a:blip r:embed="rId2"/>
          <a:srcRect/>
          <a:stretch>
            <a:fillRect/>
          </a:stretch>
        </p:blipFill>
        <p:spPr bwMode="auto">
          <a:xfrm>
            <a:off x="3233738" y="596900"/>
            <a:ext cx="2676525" cy="1714500"/>
          </a:xfrm>
          <a:prstGeom prst="rect">
            <a:avLst/>
          </a:prstGeom>
          <a:noFill/>
          <a:ln w="12700">
            <a:noFill/>
            <a:miter lim="400000"/>
            <a:headEnd/>
            <a:tailEnd/>
          </a:ln>
        </p:spPr>
      </p:pic>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Shape 147"/>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p>
            <a:pPr eaLnBrk="1" fontAlgn="auto" hangingPunct="1">
              <a:spcBef>
                <a:spcPts val="0"/>
              </a:spcBef>
              <a:spcAft>
                <a:spcPts val="0"/>
              </a:spcAft>
              <a:defRPr/>
            </a:pPr>
            <a:r>
              <a:rPr>
                <a:sym typeface="Calibri"/>
              </a:rPr>
              <a:t>Les principes rappelés </a:t>
            </a:r>
          </a:p>
        </p:txBody>
      </p:sp>
      <p:sp>
        <p:nvSpPr>
          <p:cNvPr id="148" name="Shape 148"/>
          <p:cNvSpPr>
            <a:spLocks noGrp="1"/>
          </p:cNvSpPr>
          <p:nvPr>
            <p:ph type="body" idx="1"/>
          </p:nvPr>
        </p:nvSpPr>
        <p:spPr>
          <a:solidFill>
            <a:srgbClr val="FFFFFF"/>
          </a:solidFill>
          <a:ln w="25400">
            <a:solidFill>
              <a:schemeClr val="accent2"/>
            </a:solidFill>
            <a:round/>
          </a:ln>
        </p:spPr>
        <p:txBody>
          <a:bodyPr>
            <a:normAutofit/>
          </a:bodyPr>
          <a:lstStyle/>
          <a:p>
            <a:pPr eaLnBrk="1" hangingPunct="1">
              <a:lnSpc>
                <a:spcPct val="90000"/>
              </a:lnSpc>
              <a:spcBef>
                <a:spcPts val="400"/>
              </a:spcBef>
              <a:buSzTx/>
              <a:buFont typeface="Arial" charset="0"/>
              <a:buNone/>
            </a:pPr>
            <a:r>
              <a:rPr lang="fr-FR" sz="2000" b="1" smtClean="0"/>
              <a:t>2</a:t>
            </a:r>
            <a:r>
              <a:rPr lang="fr-FR" sz="2000" smtClean="0"/>
              <a:t>. </a:t>
            </a:r>
            <a:r>
              <a:rPr lang="fr-FR" sz="2000" b="1" smtClean="0"/>
              <a:t>La force obligatoire du contrat  </a:t>
            </a:r>
          </a:p>
          <a:p>
            <a:pPr marL="1600200" lvl="3" indent="-228600" eaLnBrk="1" hangingPunct="1">
              <a:lnSpc>
                <a:spcPct val="90000"/>
              </a:lnSpc>
              <a:spcBef>
                <a:spcPts val="400"/>
              </a:spcBef>
            </a:pPr>
            <a:r>
              <a:rPr lang="fr-FR" sz="2000" smtClean="0"/>
              <a:t>Reprise quasi à l’identique de l’actuel art. 1134, al. 1</a:t>
            </a:r>
            <a:r>
              <a:rPr lang="fr-FR" sz="2000" baseline="30000" smtClean="0"/>
              <a:t>er</a:t>
            </a:r>
          </a:p>
          <a:p>
            <a:pPr marL="1600200" lvl="3" indent="-228600" eaLnBrk="1" hangingPunct="1">
              <a:lnSpc>
                <a:spcPct val="90000"/>
              </a:lnSpc>
              <a:spcBef>
                <a:spcPts val="400"/>
              </a:spcBef>
              <a:buSzTx/>
              <a:buFont typeface="Arial" charset="0"/>
              <a:buNone/>
            </a:pPr>
            <a:r>
              <a:rPr lang="fr-FR" sz="2000" smtClean="0">
                <a:solidFill>
                  <a:srgbClr val="0070C0"/>
                </a:solidFill>
              </a:rPr>
              <a:t>C. Civ.– Art. 1103 nouveau : </a:t>
            </a:r>
            <a:r>
              <a:rPr lang="fr-FR" sz="2000" i="1" smtClean="0">
                <a:solidFill>
                  <a:srgbClr val="0070C0"/>
                </a:solidFill>
              </a:rPr>
              <a:t>« Les contrats légalement formés tiennent lieu de loi à ceux qui les ont faits ». </a:t>
            </a:r>
          </a:p>
          <a:p>
            <a:pPr marL="1600200" lvl="3" indent="-228600" eaLnBrk="1" hangingPunct="1">
              <a:lnSpc>
                <a:spcPct val="90000"/>
              </a:lnSpc>
              <a:spcBef>
                <a:spcPts val="400"/>
              </a:spcBef>
              <a:buSzTx/>
              <a:buFont typeface="Arial" charset="0"/>
              <a:buNone/>
            </a:pPr>
            <a:endParaRPr lang="fr-FR" sz="2000" i="1" smtClean="0">
              <a:solidFill>
                <a:srgbClr val="1F497D"/>
              </a:solidFill>
            </a:endParaRPr>
          </a:p>
          <a:p>
            <a:pPr eaLnBrk="1" hangingPunct="1">
              <a:lnSpc>
                <a:spcPct val="90000"/>
              </a:lnSpc>
              <a:spcBef>
                <a:spcPts val="400"/>
              </a:spcBef>
              <a:buSzTx/>
              <a:buFont typeface="Arial" charset="0"/>
              <a:buNone/>
            </a:pPr>
            <a:r>
              <a:rPr lang="fr-FR" sz="2000" b="1" smtClean="0"/>
              <a:t>3. La bonne foi</a:t>
            </a:r>
          </a:p>
          <a:p>
            <a:pPr marL="1600200" lvl="3" indent="-228600" eaLnBrk="1" hangingPunct="1">
              <a:lnSpc>
                <a:spcPct val="90000"/>
              </a:lnSpc>
              <a:spcBef>
                <a:spcPts val="400"/>
              </a:spcBef>
            </a:pPr>
            <a:r>
              <a:rPr lang="fr-FR" sz="2000" smtClean="0"/>
              <a:t>L’actuel art. 1134, al. 3, du code civil précise déjà que les conventions doivent être exécutées de bonne foi</a:t>
            </a:r>
          </a:p>
          <a:p>
            <a:pPr marL="228600" lvl="4" indent="1600200" eaLnBrk="1" hangingPunct="1">
              <a:lnSpc>
                <a:spcPct val="90000"/>
              </a:lnSpc>
              <a:spcBef>
                <a:spcPts val="400"/>
              </a:spcBef>
              <a:buSzTx/>
              <a:buFont typeface="Arial" charset="0"/>
              <a:buNone/>
            </a:pPr>
            <a:r>
              <a:rPr lang="fr-FR" sz="2000" smtClean="0"/>
              <a:t>Désormais, référence à la bonne foi lors des négociations et lors la formation du contrat</a:t>
            </a:r>
          </a:p>
          <a:p>
            <a:pPr eaLnBrk="1" hangingPunct="1">
              <a:lnSpc>
                <a:spcPct val="81000"/>
              </a:lnSpc>
              <a:spcBef>
                <a:spcPts val="800"/>
              </a:spcBef>
              <a:buSzTx/>
              <a:buFont typeface="Arial" charset="0"/>
              <a:buNone/>
            </a:pPr>
            <a:r>
              <a:rPr lang="fr-FR" sz="2100" smtClean="0">
                <a:solidFill>
                  <a:srgbClr val="0070C0"/>
                </a:solidFill>
              </a:rPr>
              <a:t>			C. Civ.– Art. 1104 nouveau : « Les contrats doivent être 			négociés, formés et exécutés de bonne foi. Cette disposition 		est d’ordre public ».</a:t>
            </a:r>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Shape 150"/>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lvl1pPr defTabSz="905255">
              <a:defRPr sz="3861"/>
            </a:lvl1pPr>
          </a:lstStyle>
          <a:p>
            <a:pPr eaLnBrk="1" fontAlgn="auto" hangingPunct="1">
              <a:spcBef>
                <a:spcPts val="0"/>
              </a:spcBef>
              <a:spcAft>
                <a:spcPts val="0"/>
              </a:spcAft>
              <a:defRPr/>
            </a:pPr>
            <a:r>
              <a:rPr>
                <a:sym typeface="Calibri"/>
              </a:rPr>
              <a:t>Classification des différents contrats</a:t>
            </a:r>
          </a:p>
        </p:txBody>
      </p:sp>
      <p:sp>
        <p:nvSpPr>
          <p:cNvPr id="151" name="Shape 151"/>
          <p:cNvSpPr>
            <a:spLocks noGrp="1"/>
          </p:cNvSpPr>
          <p:nvPr>
            <p:ph type="body" idx="1"/>
          </p:nvPr>
        </p:nvSpPr>
        <p:spPr/>
        <p:txBody>
          <a:bodyPr>
            <a:normAutofit lnSpcReduction="10000"/>
          </a:bodyPr>
          <a:lstStyle/>
          <a:p>
            <a:pPr marL="429768" indent="0" defTabSz="422605" eaLnBrk="1" fontAlgn="auto" hangingPunct="1">
              <a:spcBef>
                <a:spcPts val="0"/>
              </a:spcBef>
              <a:spcAft>
                <a:spcPts val="0"/>
              </a:spcAft>
              <a:buSzTx/>
              <a:buFontTx/>
              <a:buNone/>
              <a:defRPr sz="1128">
                <a:uFill>
                  <a:solidFill>
                    <a:srgbClr val="000000"/>
                  </a:solidFill>
                </a:uFill>
                <a:latin typeface="Times New Roman"/>
                <a:ea typeface="Times New Roman"/>
                <a:cs typeface="Times New Roman"/>
                <a:sym typeface="Times New Roman"/>
              </a:defRPr>
            </a:pPr>
            <a:endParaRPr sz="1128">
              <a:uFill>
                <a:solidFill>
                  <a:srgbClr val="000000"/>
                </a:solidFill>
              </a:uFill>
              <a:latin typeface="Times New Roman"/>
              <a:ea typeface="Times New Roman"/>
              <a:cs typeface="Times New Roman"/>
              <a:sym typeface="Times New Roman"/>
            </a:endParaRPr>
          </a:p>
          <a:p>
            <a:pPr marL="0" indent="0" defTabSz="422605" eaLnBrk="1" fontAlgn="auto" hangingPunct="1">
              <a:spcBef>
                <a:spcPts val="0"/>
              </a:spcBef>
              <a:spcAft>
                <a:spcPts val="0"/>
              </a:spcAft>
              <a:buSzTx/>
              <a:buFontTx/>
              <a:buNone/>
              <a:tabLst>
                <a:tab pos="419100" algn="l"/>
                <a:tab pos="850900" algn="l"/>
                <a:tab pos="1282700" algn="l"/>
                <a:tab pos="1714500" algn="l"/>
                <a:tab pos="2146300" algn="l"/>
                <a:tab pos="2578100" algn="l"/>
                <a:tab pos="2997200" algn="l"/>
                <a:tab pos="3429000" algn="l"/>
                <a:tab pos="3860800" algn="l"/>
                <a:tab pos="4292600" algn="l"/>
                <a:tab pos="4724400" algn="l"/>
                <a:tab pos="5156200" algn="l"/>
                <a:tab pos="5575300" algn="l"/>
                <a:tab pos="6007100" algn="l"/>
                <a:tab pos="6438900" algn="l"/>
                <a:tab pos="6870700" algn="l"/>
                <a:tab pos="7302500" algn="l"/>
                <a:tab pos="7734300" algn="l"/>
                <a:tab pos="8051800" algn="l"/>
              </a:tabLst>
              <a:defRPr sz="1034">
                <a:uFill>
                  <a:solidFill>
                    <a:srgbClr val="000000"/>
                  </a:solidFill>
                </a:uFill>
                <a:latin typeface="+mn-lt"/>
                <a:ea typeface="+mn-ea"/>
                <a:cs typeface="+mn-cs"/>
                <a:sym typeface="Helvetica"/>
              </a:defRPr>
            </a:pPr>
            <a:r>
              <a:rPr sz="1128">
                <a:uFill>
                  <a:solidFill>
                    <a:srgbClr val="000000"/>
                  </a:solidFill>
                </a:uFill>
                <a:latin typeface="Verdana"/>
                <a:ea typeface="Verdana"/>
                <a:cs typeface="Verdana"/>
                <a:sym typeface="Verdana"/>
              </a:rPr>
              <a:t>     </a:t>
            </a:r>
            <a:r>
              <a:rPr sz="1128" b="1">
                <a:uFill>
                  <a:solidFill>
                    <a:srgbClr val="000000"/>
                  </a:solidFill>
                </a:uFill>
                <a:latin typeface="Verdana"/>
                <a:ea typeface="Verdana"/>
                <a:cs typeface="Verdana"/>
                <a:sym typeface="Verdana"/>
              </a:rPr>
              <a:t> </a:t>
            </a:r>
            <a:endParaRPr sz="1128">
              <a:uFill>
                <a:solidFill>
                  <a:srgbClr val="000000"/>
                </a:solidFill>
              </a:uFill>
              <a:latin typeface="Verdana"/>
              <a:ea typeface="Verdana"/>
              <a:cs typeface="Verdana"/>
              <a:sym typeface="Verdana"/>
            </a:endParaRPr>
          </a:p>
          <a:p>
            <a:pPr marL="429768" indent="-429768" defTabSz="422605" eaLnBrk="1" fontAlgn="auto" hangingPunct="1">
              <a:spcBef>
                <a:spcPts val="0"/>
              </a:spcBef>
              <a:spcAft>
                <a:spcPts val="0"/>
              </a:spcAft>
              <a:buSzTx/>
              <a:buFontTx/>
              <a:buNone/>
              <a:tabLst>
                <a:tab pos="127000" algn="l"/>
                <a:tab pos="419100" algn="l"/>
                <a:tab pos="850900" algn="l"/>
                <a:tab pos="1282700" algn="l"/>
                <a:tab pos="1714500" algn="l"/>
                <a:tab pos="2146300" algn="l"/>
                <a:tab pos="2578100" algn="l"/>
                <a:tab pos="2997200" algn="l"/>
                <a:tab pos="3429000" algn="l"/>
                <a:tab pos="3860800" algn="l"/>
                <a:tab pos="4292600" algn="l"/>
                <a:tab pos="4724400" algn="l"/>
                <a:tab pos="5156200" algn="l"/>
                <a:tab pos="5575300" algn="l"/>
                <a:tab pos="6007100" algn="l"/>
                <a:tab pos="6438900" algn="l"/>
                <a:tab pos="6870700" algn="l"/>
                <a:tab pos="7302500" algn="l"/>
                <a:tab pos="7734300" algn="l"/>
                <a:tab pos="8051800" algn="l"/>
              </a:tabLst>
              <a:defRPr sz="1034">
                <a:uFill>
                  <a:solidFill>
                    <a:srgbClr val="000000"/>
                  </a:solidFill>
                </a:uFill>
                <a:latin typeface="+mn-lt"/>
                <a:ea typeface="+mn-ea"/>
                <a:cs typeface="+mn-cs"/>
                <a:sym typeface="Helvetica"/>
              </a:defRPr>
            </a:pPr>
            <a:r>
              <a:rPr sz="1692">
                <a:uFill>
                  <a:solidFill>
                    <a:srgbClr val="000000"/>
                  </a:solidFill>
                </a:uFill>
                <a:latin typeface="Times New Roman"/>
                <a:ea typeface="Times New Roman"/>
                <a:cs typeface="Times New Roman"/>
                <a:sym typeface="Times New Roman"/>
              </a:rPr>
              <a:t>		• </a:t>
            </a:r>
            <a:r>
              <a:rPr sz="1692">
                <a:solidFill>
                  <a:srgbClr val="DE1115"/>
                </a:solidFill>
                <a:uFill>
                  <a:solidFill>
                    <a:srgbClr val="DE1115"/>
                  </a:solidFill>
                </a:uFill>
                <a:latin typeface="Times New Roman"/>
                <a:ea typeface="Times New Roman"/>
                <a:cs typeface="Times New Roman"/>
                <a:sym typeface="Times New Roman"/>
              </a:rPr>
              <a:t>contrats</a:t>
            </a:r>
            <a:r>
              <a:rPr sz="1692">
                <a:uFill>
                  <a:solidFill>
                    <a:srgbClr val="000000"/>
                  </a:solidFill>
                </a:uFill>
                <a:latin typeface="Times New Roman"/>
                <a:ea typeface="Times New Roman"/>
                <a:cs typeface="Times New Roman"/>
                <a:sym typeface="Times New Roman"/>
              </a:rPr>
              <a:t> synallagmatiques et unilatéraux </a:t>
            </a:r>
            <a:r>
              <a:rPr sz="1692" i="1">
                <a:uFill>
                  <a:solidFill>
                    <a:srgbClr val="000000"/>
                  </a:solidFill>
                </a:uFill>
                <a:latin typeface="Times New Roman"/>
                <a:ea typeface="Times New Roman"/>
                <a:cs typeface="Times New Roman"/>
                <a:sym typeface="Times New Roman"/>
              </a:rPr>
              <a:t>(</a:t>
            </a:r>
            <a:r>
              <a:rPr sz="1692" i="1">
                <a:solidFill>
                  <a:srgbClr val="3366CC"/>
                </a:solidFill>
                <a:uFill>
                  <a:solidFill>
                    <a:srgbClr val="3366CC"/>
                  </a:solidFill>
                </a:uFill>
                <a:latin typeface="Times New Roman"/>
                <a:ea typeface="Times New Roman"/>
                <a:cs typeface="Times New Roman"/>
                <a:sym typeface="Times New Roman"/>
                <a:hlinkClick r:id="rId2"/>
              </a:rPr>
              <a:t>C. civ., art. 1106</a:t>
            </a:r>
            <a:r>
              <a:rPr sz="1692" i="1">
                <a:uFill>
                  <a:solidFill>
                    <a:srgbClr val="000000"/>
                  </a:solidFill>
                </a:uFill>
                <a:latin typeface="Times New Roman"/>
                <a:ea typeface="Times New Roman"/>
                <a:cs typeface="Times New Roman"/>
                <a:sym typeface="Times New Roman"/>
              </a:rPr>
              <a:t>)</a:t>
            </a:r>
            <a:r>
              <a:rPr sz="1692">
                <a:uFill>
                  <a:solidFill>
                    <a:srgbClr val="000000"/>
                  </a:solidFill>
                </a:uFill>
                <a:latin typeface="Times New Roman"/>
                <a:ea typeface="Times New Roman"/>
                <a:cs typeface="Times New Roman"/>
                <a:sym typeface="Times New Roman"/>
              </a:rPr>
              <a:t> ; </a:t>
            </a:r>
          </a:p>
          <a:p>
            <a:pPr marL="429768" indent="-429768" defTabSz="422605" eaLnBrk="1" fontAlgn="auto" hangingPunct="1">
              <a:spcBef>
                <a:spcPts val="0"/>
              </a:spcBef>
              <a:spcAft>
                <a:spcPts val="0"/>
              </a:spcAft>
              <a:buSzTx/>
              <a:buFontTx/>
              <a:buNone/>
              <a:tabLst>
                <a:tab pos="127000" algn="l"/>
                <a:tab pos="419100" algn="l"/>
                <a:tab pos="850900" algn="l"/>
                <a:tab pos="1282700" algn="l"/>
                <a:tab pos="1714500" algn="l"/>
                <a:tab pos="2146300" algn="l"/>
                <a:tab pos="2578100" algn="l"/>
                <a:tab pos="2997200" algn="l"/>
                <a:tab pos="3429000" algn="l"/>
                <a:tab pos="3860800" algn="l"/>
                <a:tab pos="4292600" algn="l"/>
                <a:tab pos="4724400" algn="l"/>
                <a:tab pos="5156200" algn="l"/>
                <a:tab pos="5575300" algn="l"/>
                <a:tab pos="6007100" algn="l"/>
                <a:tab pos="6438900" algn="l"/>
                <a:tab pos="6870700" algn="l"/>
                <a:tab pos="7302500" algn="l"/>
                <a:tab pos="7734300" algn="l"/>
                <a:tab pos="8051800" algn="l"/>
              </a:tabLst>
              <a:defRPr sz="1692">
                <a:uFill>
                  <a:solidFill>
                    <a:srgbClr val="000000"/>
                  </a:solidFill>
                </a:uFill>
                <a:latin typeface="Times New Roman"/>
                <a:ea typeface="Times New Roman"/>
                <a:cs typeface="Times New Roman"/>
                <a:sym typeface="Times New Roman"/>
              </a:defRPr>
            </a:pPr>
            <a:endParaRPr sz="1692">
              <a:uFill>
                <a:solidFill>
                  <a:srgbClr val="000000"/>
                </a:solidFill>
              </a:uFill>
              <a:latin typeface="Times New Roman"/>
              <a:ea typeface="Times New Roman"/>
              <a:cs typeface="Times New Roman"/>
              <a:sym typeface="Times New Roman"/>
            </a:endParaRPr>
          </a:p>
          <a:p>
            <a:pPr marL="429768" indent="-429768" defTabSz="422605" eaLnBrk="1" fontAlgn="auto" hangingPunct="1">
              <a:spcBef>
                <a:spcPts val="0"/>
              </a:spcBef>
              <a:spcAft>
                <a:spcPts val="0"/>
              </a:spcAft>
              <a:buSzTx/>
              <a:buFontTx/>
              <a:buNone/>
              <a:tabLst>
                <a:tab pos="127000" algn="l"/>
                <a:tab pos="419100" algn="l"/>
                <a:tab pos="850900" algn="l"/>
                <a:tab pos="1282700" algn="l"/>
                <a:tab pos="1714500" algn="l"/>
                <a:tab pos="2146300" algn="l"/>
                <a:tab pos="2578100" algn="l"/>
                <a:tab pos="2997200" algn="l"/>
                <a:tab pos="3429000" algn="l"/>
                <a:tab pos="3860800" algn="l"/>
                <a:tab pos="4292600" algn="l"/>
                <a:tab pos="4724400" algn="l"/>
                <a:tab pos="5156200" algn="l"/>
                <a:tab pos="5575300" algn="l"/>
                <a:tab pos="6007100" algn="l"/>
                <a:tab pos="6438900" algn="l"/>
                <a:tab pos="6870700" algn="l"/>
                <a:tab pos="7302500" algn="l"/>
                <a:tab pos="7734300" algn="l"/>
                <a:tab pos="8051800" algn="l"/>
              </a:tabLst>
              <a:defRPr sz="1034">
                <a:uFill>
                  <a:solidFill>
                    <a:srgbClr val="000000"/>
                  </a:solidFill>
                </a:uFill>
                <a:latin typeface="+mn-lt"/>
                <a:ea typeface="+mn-ea"/>
                <a:cs typeface="+mn-cs"/>
                <a:sym typeface="Helvetica"/>
              </a:defRPr>
            </a:pPr>
            <a:r>
              <a:rPr sz="1692">
                <a:uFill>
                  <a:solidFill>
                    <a:srgbClr val="000000"/>
                  </a:solidFill>
                </a:uFill>
                <a:latin typeface="Times New Roman"/>
                <a:ea typeface="Times New Roman"/>
                <a:cs typeface="Times New Roman"/>
                <a:sym typeface="Times New Roman"/>
              </a:rPr>
              <a:t>		• </a:t>
            </a:r>
            <a:r>
              <a:rPr sz="1692">
                <a:solidFill>
                  <a:srgbClr val="DE1115"/>
                </a:solidFill>
                <a:uFill>
                  <a:solidFill>
                    <a:srgbClr val="DE1115"/>
                  </a:solidFill>
                </a:uFill>
                <a:latin typeface="Times New Roman"/>
                <a:ea typeface="Times New Roman"/>
                <a:cs typeface="Times New Roman"/>
                <a:sym typeface="Times New Roman"/>
              </a:rPr>
              <a:t>contrats</a:t>
            </a:r>
            <a:r>
              <a:rPr sz="1692">
                <a:uFill>
                  <a:solidFill>
                    <a:srgbClr val="000000"/>
                  </a:solidFill>
                </a:uFill>
                <a:latin typeface="Times New Roman"/>
                <a:ea typeface="Times New Roman"/>
                <a:cs typeface="Times New Roman"/>
                <a:sym typeface="Times New Roman"/>
              </a:rPr>
              <a:t> à titre onéreux et</a:t>
            </a:r>
            <a:r>
              <a:rPr sz="1692">
                <a:solidFill>
                  <a:srgbClr val="DE1115"/>
                </a:solidFill>
                <a:uFill>
                  <a:solidFill>
                    <a:srgbClr val="DE1115"/>
                  </a:solidFill>
                </a:uFill>
                <a:latin typeface="Times New Roman"/>
                <a:ea typeface="Times New Roman"/>
                <a:cs typeface="Times New Roman"/>
                <a:sym typeface="Times New Roman"/>
              </a:rPr>
              <a:t> contrats</a:t>
            </a:r>
            <a:r>
              <a:rPr sz="1692">
                <a:uFill>
                  <a:solidFill>
                    <a:srgbClr val="000000"/>
                  </a:solidFill>
                </a:uFill>
                <a:latin typeface="Times New Roman"/>
                <a:ea typeface="Times New Roman"/>
                <a:cs typeface="Times New Roman"/>
                <a:sym typeface="Times New Roman"/>
              </a:rPr>
              <a:t> à titre gratuit </a:t>
            </a:r>
            <a:r>
              <a:rPr sz="1692" i="1">
                <a:uFill>
                  <a:solidFill>
                    <a:srgbClr val="000000"/>
                  </a:solidFill>
                </a:uFill>
                <a:latin typeface="Times New Roman"/>
                <a:ea typeface="Times New Roman"/>
                <a:cs typeface="Times New Roman"/>
                <a:sym typeface="Times New Roman"/>
              </a:rPr>
              <a:t>(</a:t>
            </a:r>
            <a:r>
              <a:rPr sz="1692" i="1">
                <a:solidFill>
                  <a:srgbClr val="3366CC"/>
                </a:solidFill>
                <a:uFill>
                  <a:solidFill>
                    <a:srgbClr val="3366CC"/>
                  </a:solidFill>
                </a:uFill>
                <a:latin typeface="Times New Roman"/>
                <a:ea typeface="Times New Roman"/>
                <a:cs typeface="Times New Roman"/>
                <a:sym typeface="Times New Roman"/>
                <a:hlinkClick r:id="rId3"/>
              </a:rPr>
              <a:t>C. civ., art. 1107</a:t>
            </a:r>
            <a:r>
              <a:rPr sz="1692" i="1">
                <a:uFill>
                  <a:solidFill>
                    <a:srgbClr val="000000"/>
                  </a:solidFill>
                </a:uFill>
                <a:latin typeface="Times New Roman"/>
                <a:ea typeface="Times New Roman"/>
                <a:cs typeface="Times New Roman"/>
                <a:sym typeface="Times New Roman"/>
              </a:rPr>
              <a:t>)</a:t>
            </a:r>
            <a:r>
              <a:rPr sz="1692">
                <a:uFill>
                  <a:solidFill>
                    <a:srgbClr val="000000"/>
                  </a:solidFill>
                </a:uFill>
                <a:latin typeface="Times New Roman"/>
                <a:ea typeface="Times New Roman"/>
                <a:cs typeface="Times New Roman"/>
                <a:sym typeface="Times New Roman"/>
              </a:rPr>
              <a:t> ;  la définition donnée du</a:t>
            </a:r>
            <a:r>
              <a:rPr sz="1692">
                <a:solidFill>
                  <a:srgbClr val="DE1115"/>
                </a:solidFill>
                <a:uFill>
                  <a:solidFill>
                    <a:srgbClr val="DE1115"/>
                  </a:solidFill>
                </a:uFill>
                <a:latin typeface="Times New Roman"/>
                <a:ea typeface="Times New Roman"/>
                <a:cs typeface="Times New Roman"/>
                <a:sym typeface="Times New Roman"/>
              </a:rPr>
              <a:t> contrat</a:t>
            </a:r>
            <a:r>
              <a:rPr sz="1692">
                <a:uFill>
                  <a:solidFill>
                    <a:srgbClr val="000000"/>
                  </a:solidFill>
                </a:uFill>
                <a:latin typeface="Times New Roman"/>
                <a:ea typeface="Times New Roman"/>
                <a:cs typeface="Times New Roman"/>
                <a:sym typeface="Times New Roman"/>
              </a:rPr>
              <a:t> à titre onéreux : </a:t>
            </a:r>
            <a:r>
              <a:rPr sz="1692" i="1">
                <a:uFill>
                  <a:solidFill>
                    <a:srgbClr val="000000"/>
                  </a:solidFill>
                </a:uFill>
                <a:latin typeface="Times New Roman"/>
                <a:ea typeface="Times New Roman"/>
                <a:cs typeface="Times New Roman"/>
                <a:sym typeface="Times New Roman"/>
              </a:rPr>
              <a:t>“lorsque chacune des parties s'engage à procurer à l'autre un avantage en contrepartie de celui qu'elle procure”</a:t>
            </a:r>
            <a:r>
              <a:rPr sz="1692">
                <a:uFill>
                  <a:solidFill>
                    <a:srgbClr val="000000"/>
                  </a:solidFill>
                </a:uFill>
                <a:latin typeface="Times New Roman"/>
                <a:ea typeface="Times New Roman"/>
                <a:cs typeface="Times New Roman"/>
                <a:sym typeface="Times New Roman"/>
              </a:rPr>
              <a:t>,</a:t>
            </a:r>
          </a:p>
          <a:p>
            <a:pPr marL="429768" indent="-429768" defTabSz="422605" eaLnBrk="1" fontAlgn="auto" hangingPunct="1">
              <a:spcBef>
                <a:spcPts val="0"/>
              </a:spcBef>
              <a:spcAft>
                <a:spcPts val="0"/>
              </a:spcAft>
              <a:buSzTx/>
              <a:buFontTx/>
              <a:buNone/>
              <a:tabLst>
                <a:tab pos="127000" algn="l"/>
                <a:tab pos="419100" algn="l"/>
                <a:tab pos="850900" algn="l"/>
                <a:tab pos="1282700" algn="l"/>
                <a:tab pos="1714500" algn="l"/>
                <a:tab pos="2146300" algn="l"/>
                <a:tab pos="2578100" algn="l"/>
                <a:tab pos="2997200" algn="l"/>
                <a:tab pos="3429000" algn="l"/>
                <a:tab pos="3860800" algn="l"/>
                <a:tab pos="4292600" algn="l"/>
                <a:tab pos="4724400" algn="l"/>
                <a:tab pos="5156200" algn="l"/>
                <a:tab pos="5575300" algn="l"/>
                <a:tab pos="6007100" algn="l"/>
                <a:tab pos="6438900" algn="l"/>
                <a:tab pos="6870700" algn="l"/>
                <a:tab pos="7302500" algn="l"/>
                <a:tab pos="7734300" algn="l"/>
                <a:tab pos="8051800" algn="l"/>
              </a:tabLst>
              <a:defRPr sz="1034">
                <a:uFill>
                  <a:solidFill>
                    <a:srgbClr val="000000"/>
                  </a:solidFill>
                </a:uFill>
                <a:latin typeface="+mn-lt"/>
                <a:ea typeface="+mn-ea"/>
                <a:cs typeface="+mn-cs"/>
                <a:sym typeface="Helvetica"/>
              </a:defRPr>
            </a:pPr>
            <a:r>
              <a:rPr sz="1692">
                <a:uFill>
                  <a:solidFill>
                    <a:srgbClr val="000000"/>
                  </a:solidFill>
                </a:uFill>
                <a:latin typeface="Times New Roman"/>
                <a:ea typeface="Times New Roman"/>
                <a:cs typeface="Times New Roman"/>
                <a:sym typeface="Times New Roman"/>
              </a:rPr>
              <a:t> </a:t>
            </a:r>
          </a:p>
          <a:p>
            <a:pPr marL="429768" indent="-429768" defTabSz="422605" eaLnBrk="1" fontAlgn="auto" hangingPunct="1">
              <a:spcBef>
                <a:spcPts val="0"/>
              </a:spcBef>
              <a:spcAft>
                <a:spcPts val="0"/>
              </a:spcAft>
              <a:buSzTx/>
              <a:buFontTx/>
              <a:buNone/>
              <a:tabLst>
                <a:tab pos="127000" algn="l"/>
                <a:tab pos="419100" algn="l"/>
                <a:tab pos="850900" algn="l"/>
                <a:tab pos="1282700" algn="l"/>
                <a:tab pos="1714500" algn="l"/>
                <a:tab pos="2146300" algn="l"/>
                <a:tab pos="2578100" algn="l"/>
                <a:tab pos="2997200" algn="l"/>
                <a:tab pos="3429000" algn="l"/>
                <a:tab pos="3860800" algn="l"/>
                <a:tab pos="4292600" algn="l"/>
                <a:tab pos="4724400" algn="l"/>
                <a:tab pos="5156200" algn="l"/>
                <a:tab pos="5575300" algn="l"/>
                <a:tab pos="6007100" algn="l"/>
                <a:tab pos="6438900" algn="l"/>
                <a:tab pos="6870700" algn="l"/>
                <a:tab pos="7302500" algn="l"/>
                <a:tab pos="7734300" algn="l"/>
                <a:tab pos="8051800" algn="l"/>
              </a:tabLst>
              <a:defRPr sz="1034">
                <a:uFill>
                  <a:solidFill>
                    <a:srgbClr val="000000"/>
                  </a:solidFill>
                </a:uFill>
                <a:latin typeface="+mn-lt"/>
                <a:ea typeface="+mn-ea"/>
                <a:cs typeface="+mn-cs"/>
                <a:sym typeface="Helvetica"/>
              </a:defRPr>
            </a:pPr>
            <a:r>
              <a:rPr sz="1692">
                <a:uFill>
                  <a:solidFill>
                    <a:srgbClr val="000000"/>
                  </a:solidFill>
                </a:uFill>
                <a:latin typeface="Times New Roman"/>
                <a:ea typeface="Times New Roman"/>
                <a:cs typeface="Times New Roman"/>
                <a:sym typeface="Times New Roman"/>
              </a:rPr>
              <a:t>		• </a:t>
            </a:r>
            <a:r>
              <a:rPr sz="1692">
                <a:solidFill>
                  <a:srgbClr val="DE1115"/>
                </a:solidFill>
                <a:uFill>
                  <a:solidFill>
                    <a:srgbClr val="DE1115"/>
                  </a:solidFill>
                </a:uFill>
                <a:latin typeface="Times New Roman"/>
                <a:ea typeface="Times New Roman"/>
                <a:cs typeface="Times New Roman"/>
                <a:sym typeface="Times New Roman"/>
              </a:rPr>
              <a:t>contrats</a:t>
            </a:r>
            <a:r>
              <a:rPr sz="1692">
                <a:uFill>
                  <a:solidFill>
                    <a:srgbClr val="000000"/>
                  </a:solidFill>
                </a:uFill>
                <a:latin typeface="Times New Roman"/>
                <a:ea typeface="Times New Roman"/>
                <a:cs typeface="Times New Roman"/>
                <a:sym typeface="Times New Roman"/>
              </a:rPr>
              <a:t> commutatifs et</a:t>
            </a:r>
            <a:r>
              <a:rPr sz="1692">
                <a:solidFill>
                  <a:srgbClr val="DE1115"/>
                </a:solidFill>
                <a:uFill>
                  <a:solidFill>
                    <a:srgbClr val="DE1115"/>
                  </a:solidFill>
                </a:uFill>
                <a:latin typeface="Times New Roman"/>
                <a:ea typeface="Times New Roman"/>
                <a:cs typeface="Times New Roman"/>
                <a:sym typeface="Times New Roman"/>
              </a:rPr>
              <a:t> contrats</a:t>
            </a:r>
            <a:r>
              <a:rPr sz="1692">
                <a:uFill>
                  <a:solidFill>
                    <a:srgbClr val="000000"/>
                  </a:solidFill>
                </a:uFill>
                <a:latin typeface="Times New Roman"/>
                <a:ea typeface="Times New Roman"/>
                <a:cs typeface="Times New Roman"/>
                <a:sym typeface="Times New Roman"/>
              </a:rPr>
              <a:t> aléatoires </a:t>
            </a:r>
            <a:r>
              <a:rPr sz="1692" i="1">
                <a:uFill>
                  <a:solidFill>
                    <a:srgbClr val="000000"/>
                  </a:solidFill>
                </a:uFill>
                <a:latin typeface="Times New Roman"/>
                <a:ea typeface="Times New Roman"/>
                <a:cs typeface="Times New Roman"/>
                <a:sym typeface="Times New Roman"/>
              </a:rPr>
              <a:t>(</a:t>
            </a:r>
            <a:r>
              <a:rPr sz="1692" i="1">
                <a:solidFill>
                  <a:srgbClr val="3366CC"/>
                </a:solidFill>
                <a:uFill>
                  <a:solidFill>
                    <a:srgbClr val="3366CC"/>
                  </a:solidFill>
                </a:uFill>
                <a:latin typeface="Times New Roman"/>
                <a:ea typeface="Times New Roman"/>
                <a:cs typeface="Times New Roman"/>
                <a:sym typeface="Times New Roman"/>
                <a:hlinkClick r:id="rId4"/>
              </a:rPr>
              <a:t>C. civ., art. 1108</a:t>
            </a:r>
            <a:r>
              <a:rPr sz="1692" i="1">
                <a:uFill>
                  <a:solidFill>
                    <a:srgbClr val="000000"/>
                  </a:solidFill>
                </a:uFill>
                <a:latin typeface="Times New Roman"/>
                <a:ea typeface="Times New Roman"/>
                <a:cs typeface="Times New Roman"/>
                <a:sym typeface="Times New Roman"/>
              </a:rPr>
              <a:t>)</a:t>
            </a:r>
            <a:r>
              <a:rPr sz="1692">
                <a:uFill>
                  <a:solidFill>
                    <a:srgbClr val="000000"/>
                  </a:solidFill>
                </a:uFill>
                <a:latin typeface="Times New Roman"/>
                <a:ea typeface="Times New Roman"/>
                <a:cs typeface="Times New Roman"/>
                <a:sym typeface="Times New Roman"/>
              </a:rPr>
              <a:t>,  </a:t>
            </a:r>
          </a:p>
          <a:p>
            <a:pPr marL="429768" indent="-429768" defTabSz="422605" eaLnBrk="1" fontAlgn="auto" hangingPunct="1">
              <a:spcBef>
                <a:spcPts val="0"/>
              </a:spcBef>
              <a:spcAft>
                <a:spcPts val="0"/>
              </a:spcAft>
              <a:buSzTx/>
              <a:buFontTx/>
              <a:buNone/>
              <a:tabLst>
                <a:tab pos="127000" algn="l"/>
                <a:tab pos="419100" algn="l"/>
                <a:tab pos="850900" algn="l"/>
                <a:tab pos="1282700" algn="l"/>
                <a:tab pos="1714500" algn="l"/>
                <a:tab pos="2146300" algn="l"/>
                <a:tab pos="2578100" algn="l"/>
                <a:tab pos="2997200" algn="l"/>
                <a:tab pos="3429000" algn="l"/>
                <a:tab pos="3860800" algn="l"/>
                <a:tab pos="4292600" algn="l"/>
                <a:tab pos="4724400" algn="l"/>
                <a:tab pos="5156200" algn="l"/>
                <a:tab pos="5575300" algn="l"/>
                <a:tab pos="6007100" algn="l"/>
                <a:tab pos="6438900" algn="l"/>
                <a:tab pos="6870700" algn="l"/>
                <a:tab pos="7302500" algn="l"/>
                <a:tab pos="7734300" algn="l"/>
                <a:tab pos="8051800" algn="l"/>
              </a:tabLst>
              <a:defRPr sz="1692">
                <a:uFill>
                  <a:solidFill>
                    <a:srgbClr val="000000"/>
                  </a:solidFill>
                </a:uFill>
                <a:latin typeface="Times New Roman"/>
                <a:ea typeface="Times New Roman"/>
                <a:cs typeface="Times New Roman"/>
                <a:sym typeface="Times New Roman"/>
              </a:defRPr>
            </a:pPr>
            <a:endParaRPr sz="1692">
              <a:uFill>
                <a:solidFill>
                  <a:srgbClr val="000000"/>
                </a:solidFill>
              </a:uFill>
              <a:latin typeface="Times New Roman"/>
              <a:ea typeface="Times New Roman"/>
              <a:cs typeface="Times New Roman"/>
              <a:sym typeface="Times New Roman"/>
            </a:endParaRPr>
          </a:p>
          <a:p>
            <a:pPr marL="429768" indent="-429768" defTabSz="422605" eaLnBrk="1" fontAlgn="auto" hangingPunct="1">
              <a:spcBef>
                <a:spcPts val="0"/>
              </a:spcBef>
              <a:spcAft>
                <a:spcPts val="0"/>
              </a:spcAft>
              <a:buSzTx/>
              <a:buFontTx/>
              <a:buNone/>
              <a:tabLst>
                <a:tab pos="127000" algn="l"/>
                <a:tab pos="419100" algn="l"/>
                <a:tab pos="850900" algn="l"/>
                <a:tab pos="1282700" algn="l"/>
                <a:tab pos="1714500" algn="l"/>
                <a:tab pos="2146300" algn="l"/>
                <a:tab pos="2578100" algn="l"/>
                <a:tab pos="2997200" algn="l"/>
                <a:tab pos="3429000" algn="l"/>
                <a:tab pos="3860800" algn="l"/>
                <a:tab pos="4292600" algn="l"/>
                <a:tab pos="4724400" algn="l"/>
                <a:tab pos="5156200" algn="l"/>
                <a:tab pos="5575300" algn="l"/>
                <a:tab pos="6007100" algn="l"/>
                <a:tab pos="6438900" algn="l"/>
                <a:tab pos="6870700" algn="l"/>
                <a:tab pos="7302500" algn="l"/>
                <a:tab pos="7734300" algn="l"/>
                <a:tab pos="8051800" algn="l"/>
              </a:tabLst>
              <a:defRPr sz="1034">
                <a:uFill>
                  <a:solidFill>
                    <a:srgbClr val="000000"/>
                  </a:solidFill>
                </a:uFill>
                <a:latin typeface="+mn-lt"/>
                <a:ea typeface="+mn-ea"/>
                <a:cs typeface="+mn-cs"/>
                <a:sym typeface="Helvetica"/>
              </a:defRPr>
            </a:pPr>
            <a:r>
              <a:rPr sz="1692">
                <a:uFill>
                  <a:solidFill>
                    <a:srgbClr val="000000"/>
                  </a:solidFill>
                </a:uFill>
                <a:latin typeface="Times New Roman"/>
                <a:ea typeface="Times New Roman"/>
                <a:cs typeface="Times New Roman"/>
                <a:sym typeface="Times New Roman"/>
              </a:rPr>
              <a:t>		• </a:t>
            </a:r>
            <a:r>
              <a:rPr sz="1692">
                <a:solidFill>
                  <a:srgbClr val="DE1115"/>
                </a:solidFill>
                <a:uFill>
                  <a:solidFill>
                    <a:srgbClr val="DE1115"/>
                  </a:solidFill>
                </a:uFill>
                <a:latin typeface="Times New Roman"/>
                <a:ea typeface="Times New Roman"/>
                <a:cs typeface="Times New Roman"/>
                <a:sym typeface="Times New Roman"/>
              </a:rPr>
              <a:t>contrats</a:t>
            </a:r>
            <a:r>
              <a:rPr sz="1692">
                <a:uFill>
                  <a:solidFill>
                    <a:srgbClr val="000000"/>
                  </a:solidFill>
                </a:uFill>
                <a:latin typeface="Times New Roman"/>
                <a:ea typeface="Times New Roman"/>
                <a:cs typeface="Times New Roman"/>
                <a:sym typeface="Times New Roman"/>
              </a:rPr>
              <a:t> consensuels (</a:t>
            </a:r>
            <a:r>
              <a:rPr sz="1692" i="1">
                <a:uFill>
                  <a:solidFill>
                    <a:srgbClr val="000000"/>
                  </a:solidFill>
                </a:uFill>
                <a:latin typeface="Times New Roman"/>
                <a:ea typeface="Times New Roman"/>
                <a:cs typeface="Times New Roman"/>
                <a:sym typeface="Times New Roman"/>
              </a:rPr>
              <a:t>solo</a:t>
            </a:r>
            <a:r>
              <a:rPr sz="1692">
                <a:uFill>
                  <a:solidFill>
                    <a:srgbClr val="000000"/>
                  </a:solidFill>
                </a:uFill>
                <a:latin typeface="Times New Roman"/>
                <a:ea typeface="Times New Roman"/>
                <a:cs typeface="Times New Roman"/>
                <a:sym typeface="Times New Roman"/>
              </a:rPr>
              <a:t> </a:t>
            </a:r>
            <a:r>
              <a:rPr sz="1692" i="1">
                <a:uFill>
                  <a:solidFill>
                    <a:srgbClr val="000000"/>
                  </a:solidFill>
                </a:uFill>
                <a:latin typeface="Times New Roman"/>
                <a:ea typeface="Times New Roman"/>
                <a:cs typeface="Times New Roman"/>
                <a:sym typeface="Times New Roman"/>
              </a:rPr>
              <a:t>consensu</a:t>
            </a:r>
            <a:r>
              <a:rPr sz="1692">
                <a:uFill>
                  <a:solidFill>
                    <a:srgbClr val="000000"/>
                  </a:solidFill>
                </a:uFill>
                <a:latin typeface="Times New Roman"/>
                <a:ea typeface="Times New Roman"/>
                <a:cs typeface="Times New Roman"/>
                <a:sym typeface="Times New Roman"/>
              </a:rPr>
              <a:t>)solennels (ad solemnitatem) et réels (</a:t>
            </a:r>
            <a:r>
              <a:rPr sz="1692" i="1">
                <a:uFill>
                  <a:solidFill>
                    <a:srgbClr val="000000"/>
                  </a:solidFill>
                </a:uFill>
                <a:latin typeface="Times New Roman"/>
                <a:ea typeface="Times New Roman"/>
                <a:cs typeface="Times New Roman"/>
                <a:sym typeface="Times New Roman"/>
              </a:rPr>
              <a:t>per re</a:t>
            </a:r>
            <a:r>
              <a:rPr sz="1692">
                <a:uFill>
                  <a:solidFill>
                    <a:srgbClr val="000000"/>
                  </a:solidFill>
                </a:uFill>
                <a:latin typeface="Times New Roman"/>
                <a:ea typeface="Times New Roman"/>
                <a:cs typeface="Times New Roman"/>
                <a:sym typeface="Times New Roman"/>
              </a:rPr>
              <a:t>)</a:t>
            </a:r>
            <a:r>
              <a:rPr sz="1692" i="1">
                <a:uFill>
                  <a:solidFill>
                    <a:srgbClr val="000000"/>
                  </a:solidFill>
                </a:uFill>
                <a:latin typeface="Times New Roman"/>
                <a:ea typeface="Times New Roman"/>
                <a:cs typeface="Times New Roman"/>
                <a:sym typeface="Times New Roman"/>
              </a:rPr>
              <a:t>(</a:t>
            </a:r>
            <a:r>
              <a:rPr sz="1692" i="1">
                <a:solidFill>
                  <a:srgbClr val="3366CC"/>
                </a:solidFill>
                <a:uFill>
                  <a:solidFill>
                    <a:srgbClr val="3366CC"/>
                  </a:solidFill>
                </a:uFill>
                <a:latin typeface="Times New Roman"/>
                <a:ea typeface="Times New Roman"/>
                <a:cs typeface="Times New Roman"/>
                <a:sym typeface="Times New Roman"/>
                <a:hlinkClick r:id="rId5"/>
              </a:rPr>
              <a:t>C. civ., art. 1109</a:t>
            </a:r>
            <a:r>
              <a:rPr sz="1692" i="1">
                <a:uFill>
                  <a:solidFill>
                    <a:srgbClr val="000000"/>
                  </a:solidFill>
                </a:uFill>
                <a:latin typeface="Times New Roman"/>
                <a:ea typeface="Times New Roman"/>
                <a:cs typeface="Times New Roman"/>
                <a:sym typeface="Times New Roman"/>
              </a:rPr>
              <a:t>)</a:t>
            </a:r>
            <a:r>
              <a:rPr sz="1692">
                <a:uFill>
                  <a:solidFill>
                    <a:srgbClr val="000000"/>
                  </a:solidFill>
                </a:uFill>
                <a:latin typeface="Times New Roman"/>
                <a:ea typeface="Times New Roman"/>
                <a:cs typeface="Times New Roman"/>
                <a:sym typeface="Times New Roman"/>
              </a:rPr>
              <a:t>  </a:t>
            </a:r>
          </a:p>
          <a:p>
            <a:pPr marL="429768" indent="-429768" defTabSz="422605" eaLnBrk="1" fontAlgn="auto" hangingPunct="1">
              <a:spcBef>
                <a:spcPts val="0"/>
              </a:spcBef>
              <a:spcAft>
                <a:spcPts val="0"/>
              </a:spcAft>
              <a:buSzTx/>
              <a:buFontTx/>
              <a:buNone/>
              <a:tabLst>
                <a:tab pos="127000" algn="l"/>
                <a:tab pos="419100" algn="l"/>
                <a:tab pos="850900" algn="l"/>
                <a:tab pos="1282700" algn="l"/>
                <a:tab pos="1714500" algn="l"/>
                <a:tab pos="2146300" algn="l"/>
                <a:tab pos="2578100" algn="l"/>
                <a:tab pos="2997200" algn="l"/>
                <a:tab pos="3429000" algn="l"/>
                <a:tab pos="3860800" algn="l"/>
                <a:tab pos="4292600" algn="l"/>
                <a:tab pos="4724400" algn="l"/>
                <a:tab pos="5156200" algn="l"/>
                <a:tab pos="5575300" algn="l"/>
                <a:tab pos="6007100" algn="l"/>
                <a:tab pos="6438900" algn="l"/>
                <a:tab pos="6870700" algn="l"/>
                <a:tab pos="7302500" algn="l"/>
                <a:tab pos="7734300" algn="l"/>
                <a:tab pos="8051800" algn="l"/>
              </a:tabLst>
              <a:defRPr sz="1034">
                <a:uFill>
                  <a:solidFill>
                    <a:srgbClr val="000000"/>
                  </a:solidFill>
                </a:uFill>
                <a:latin typeface="+mn-lt"/>
                <a:ea typeface="+mn-ea"/>
                <a:cs typeface="+mn-cs"/>
                <a:sym typeface="Helvetica"/>
              </a:defRPr>
            </a:pPr>
            <a:r>
              <a:rPr sz="1692">
                <a:uFill>
                  <a:solidFill>
                    <a:srgbClr val="000000"/>
                  </a:solidFill>
                </a:uFill>
                <a:latin typeface="Times New Roman"/>
                <a:ea typeface="Times New Roman"/>
                <a:cs typeface="Times New Roman"/>
                <a:sym typeface="Times New Roman"/>
              </a:rPr>
              <a:t>		• </a:t>
            </a:r>
            <a:r>
              <a:rPr sz="1692">
                <a:solidFill>
                  <a:srgbClr val="DE1115"/>
                </a:solidFill>
                <a:uFill>
                  <a:solidFill>
                    <a:srgbClr val="DE1115"/>
                  </a:solidFill>
                </a:uFill>
                <a:latin typeface="Times New Roman"/>
                <a:ea typeface="Times New Roman"/>
                <a:cs typeface="Times New Roman"/>
                <a:sym typeface="Times New Roman"/>
              </a:rPr>
              <a:t>contrats</a:t>
            </a:r>
            <a:r>
              <a:rPr sz="1692">
                <a:uFill>
                  <a:solidFill>
                    <a:srgbClr val="000000"/>
                  </a:solidFill>
                </a:uFill>
                <a:latin typeface="Times New Roman"/>
                <a:ea typeface="Times New Roman"/>
                <a:cs typeface="Times New Roman"/>
                <a:sym typeface="Times New Roman"/>
              </a:rPr>
              <a:t> de gré à gré et</a:t>
            </a:r>
            <a:r>
              <a:rPr sz="1692">
                <a:solidFill>
                  <a:srgbClr val="DE1115"/>
                </a:solidFill>
                <a:uFill>
                  <a:solidFill>
                    <a:srgbClr val="DE1115"/>
                  </a:solidFill>
                </a:uFill>
                <a:latin typeface="Times New Roman"/>
                <a:ea typeface="Times New Roman"/>
                <a:cs typeface="Times New Roman"/>
                <a:sym typeface="Times New Roman"/>
              </a:rPr>
              <a:t> contrats</a:t>
            </a:r>
            <a:r>
              <a:rPr sz="1692">
                <a:uFill>
                  <a:solidFill>
                    <a:srgbClr val="000000"/>
                  </a:solidFill>
                </a:uFill>
                <a:latin typeface="Times New Roman"/>
                <a:ea typeface="Times New Roman"/>
                <a:cs typeface="Times New Roman"/>
                <a:sym typeface="Times New Roman"/>
              </a:rPr>
              <a:t> d'adhésion, </a:t>
            </a:r>
            <a:r>
              <a:rPr sz="1692" i="1">
                <a:uFill>
                  <a:solidFill>
                    <a:srgbClr val="000000"/>
                  </a:solidFill>
                </a:uFill>
                <a:latin typeface="Times New Roman"/>
                <a:ea typeface="Times New Roman"/>
                <a:cs typeface="Times New Roman"/>
                <a:sym typeface="Times New Roman"/>
              </a:rPr>
              <a:t>“dont les conditions générales, soustraites à la négociation, sont déterminées à l'avance par l'une des parties”</a:t>
            </a:r>
            <a:r>
              <a:rPr sz="1692">
                <a:uFill>
                  <a:solidFill>
                    <a:srgbClr val="000000"/>
                  </a:solidFill>
                </a:uFill>
                <a:latin typeface="Times New Roman"/>
                <a:ea typeface="Times New Roman"/>
                <a:cs typeface="Times New Roman"/>
                <a:sym typeface="Times New Roman"/>
              </a:rPr>
              <a:t> </a:t>
            </a:r>
            <a:r>
              <a:rPr sz="1692" i="1">
                <a:uFill>
                  <a:solidFill>
                    <a:srgbClr val="000000"/>
                  </a:solidFill>
                </a:uFill>
                <a:latin typeface="Times New Roman"/>
                <a:ea typeface="Times New Roman"/>
                <a:cs typeface="Times New Roman"/>
                <a:sym typeface="Times New Roman"/>
              </a:rPr>
              <a:t>(</a:t>
            </a:r>
            <a:r>
              <a:rPr sz="1692" i="1">
                <a:solidFill>
                  <a:srgbClr val="3366CC"/>
                </a:solidFill>
                <a:uFill>
                  <a:solidFill>
                    <a:srgbClr val="3366CC"/>
                  </a:solidFill>
                </a:uFill>
                <a:latin typeface="Times New Roman"/>
                <a:ea typeface="Times New Roman"/>
                <a:cs typeface="Times New Roman"/>
                <a:sym typeface="Times New Roman"/>
                <a:hlinkClick r:id="rId6"/>
              </a:rPr>
              <a:t>C. civ., art. 1110</a:t>
            </a:r>
            <a:r>
              <a:rPr sz="1692" i="1">
                <a:uFill>
                  <a:solidFill>
                    <a:srgbClr val="000000"/>
                  </a:solidFill>
                </a:uFill>
                <a:latin typeface="Times New Roman"/>
                <a:ea typeface="Times New Roman"/>
                <a:cs typeface="Times New Roman"/>
                <a:sym typeface="Times New Roman"/>
              </a:rPr>
              <a:t>)</a:t>
            </a:r>
            <a:r>
              <a:rPr sz="1692">
                <a:uFill>
                  <a:solidFill>
                    <a:srgbClr val="000000"/>
                  </a:solidFill>
                </a:uFill>
                <a:latin typeface="Times New Roman"/>
                <a:ea typeface="Times New Roman"/>
                <a:cs typeface="Times New Roman"/>
                <a:sym typeface="Times New Roman"/>
              </a:rPr>
              <a:t> ; </a:t>
            </a:r>
          </a:p>
          <a:p>
            <a:pPr marL="429768" indent="-429768" defTabSz="422605" eaLnBrk="1" fontAlgn="auto" hangingPunct="1">
              <a:spcBef>
                <a:spcPts val="0"/>
              </a:spcBef>
              <a:spcAft>
                <a:spcPts val="0"/>
              </a:spcAft>
              <a:buSzTx/>
              <a:buFontTx/>
              <a:buNone/>
              <a:tabLst>
                <a:tab pos="127000" algn="l"/>
                <a:tab pos="419100" algn="l"/>
                <a:tab pos="850900" algn="l"/>
                <a:tab pos="1282700" algn="l"/>
                <a:tab pos="1714500" algn="l"/>
                <a:tab pos="2146300" algn="l"/>
                <a:tab pos="2578100" algn="l"/>
                <a:tab pos="2997200" algn="l"/>
                <a:tab pos="3429000" algn="l"/>
                <a:tab pos="3860800" algn="l"/>
                <a:tab pos="4292600" algn="l"/>
                <a:tab pos="4724400" algn="l"/>
                <a:tab pos="5156200" algn="l"/>
                <a:tab pos="5575300" algn="l"/>
                <a:tab pos="6007100" algn="l"/>
                <a:tab pos="6438900" algn="l"/>
                <a:tab pos="6870700" algn="l"/>
                <a:tab pos="7302500" algn="l"/>
                <a:tab pos="7734300" algn="l"/>
                <a:tab pos="8051800" algn="l"/>
              </a:tabLst>
              <a:defRPr sz="1034">
                <a:uFill>
                  <a:solidFill>
                    <a:srgbClr val="000000"/>
                  </a:solidFill>
                </a:uFill>
                <a:latin typeface="+mn-lt"/>
                <a:ea typeface="+mn-ea"/>
                <a:cs typeface="+mn-cs"/>
                <a:sym typeface="Helvetica"/>
              </a:defRPr>
            </a:pPr>
            <a:r>
              <a:rPr sz="1692">
                <a:uFill>
                  <a:solidFill>
                    <a:srgbClr val="000000"/>
                  </a:solidFill>
                </a:uFill>
                <a:latin typeface="Times New Roman"/>
                <a:ea typeface="Times New Roman"/>
                <a:cs typeface="Times New Roman"/>
                <a:sym typeface="Times New Roman"/>
              </a:rPr>
              <a:t>		• </a:t>
            </a:r>
            <a:r>
              <a:rPr sz="1692">
                <a:solidFill>
                  <a:srgbClr val="DE1115"/>
                </a:solidFill>
                <a:uFill>
                  <a:solidFill>
                    <a:srgbClr val="DE1115"/>
                  </a:solidFill>
                </a:uFill>
                <a:latin typeface="Times New Roman"/>
                <a:ea typeface="Times New Roman"/>
                <a:cs typeface="Times New Roman"/>
                <a:sym typeface="Times New Roman"/>
              </a:rPr>
              <a:t>contrat</a:t>
            </a:r>
            <a:r>
              <a:rPr sz="1692">
                <a:uFill>
                  <a:solidFill>
                    <a:srgbClr val="000000"/>
                  </a:solidFill>
                </a:uFill>
                <a:latin typeface="Times New Roman"/>
                <a:ea typeface="Times New Roman"/>
                <a:cs typeface="Times New Roman"/>
                <a:sym typeface="Times New Roman"/>
              </a:rPr>
              <a:t> cadre et</a:t>
            </a:r>
            <a:r>
              <a:rPr sz="1692">
                <a:solidFill>
                  <a:srgbClr val="DE1115"/>
                </a:solidFill>
                <a:uFill>
                  <a:solidFill>
                    <a:srgbClr val="DE1115"/>
                  </a:solidFill>
                </a:uFill>
                <a:latin typeface="Times New Roman"/>
                <a:ea typeface="Times New Roman"/>
                <a:cs typeface="Times New Roman"/>
                <a:sym typeface="Times New Roman"/>
              </a:rPr>
              <a:t> contrats</a:t>
            </a:r>
            <a:r>
              <a:rPr sz="1692">
                <a:uFill>
                  <a:solidFill>
                    <a:srgbClr val="000000"/>
                  </a:solidFill>
                </a:uFill>
                <a:latin typeface="Times New Roman"/>
                <a:ea typeface="Times New Roman"/>
                <a:cs typeface="Times New Roman"/>
                <a:sym typeface="Times New Roman"/>
              </a:rPr>
              <a:t> d'application </a:t>
            </a:r>
            <a:r>
              <a:rPr sz="1692" i="1">
                <a:uFill>
                  <a:solidFill>
                    <a:srgbClr val="000000"/>
                  </a:solidFill>
                </a:uFill>
                <a:latin typeface="Times New Roman"/>
                <a:ea typeface="Times New Roman"/>
                <a:cs typeface="Times New Roman"/>
                <a:sym typeface="Times New Roman"/>
              </a:rPr>
              <a:t>(</a:t>
            </a:r>
            <a:r>
              <a:rPr sz="1692" i="1">
                <a:solidFill>
                  <a:srgbClr val="3366CC"/>
                </a:solidFill>
                <a:uFill>
                  <a:solidFill>
                    <a:srgbClr val="3366CC"/>
                  </a:solidFill>
                </a:uFill>
                <a:latin typeface="Times New Roman"/>
                <a:ea typeface="Times New Roman"/>
                <a:cs typeface="Times New Roman"/>
                <a:sym typeface="Times New Roman"/>
                <a:hlinkClick r:id="rId7"/>
              </a:rPr>
              <a:t>C. civ., art. 1111</a:t>
            </a:r>
            <a:r>
              <a:rPr sz="1692" i="1">
                <a:uFill>
                  <a:solidFill>
                    <a:srgbClr val="000000"/>
                  </a:solidFill>
                </a:uFill>
                <a:latin typeface="Times New Roman"/>
                <a:ea typeface="Times New Roman"/>
                <a:cs typeface="Times New Roman"/>
                <a:sym typeface="Times New Roman"/>
              </a:rPr>
              <a:t>)</a:t>
            </a:r>
            <a:r>
              <a:rPr sz="1692">
                <a:uFill>
                  <a:solidFill>
                    <a:srgbClr val="000000"/>
                  </a:solidFill>
                </a:uFill>
                <a:latin typeface="Times New Roman"/>
                <a:ea typeface="Times New Roman"/>
                <a:cs typeface="Times New Roman"/>
                <a:sym typeface="Times New Roman"/>
              </a:rPr>
              <a:t> ; </a:t>
            </a:r>
          </a:p>
          <a:p>
            <a:pPr marL="429768" indent="-429768" defTabSz="422605" eaLnBrk="1" fontAlgn="auto" hangingPunct="1">
              <a:spcBef>
                <a:spcPts val="0"/>
              </a:spcBef>
              <a:spcAft>
                <a:spcPts val="0"/>
              </a:spcAft>
              <a:buSzTx/>
              <a:buFontTx/>
              <a:buNone/>
              <a:tabLst>
                <a:tab pos="127000" algn="l"/>
                <a:tab pos="419100" algn="l"/>
                <a:tab pos="850900" algn="l"/>
                <a:tab pos="1282700" algn="l"/>
                <a:tab pos="1714500" algn="l"/>
                <a:tab pos="2146300" algn="l"/>
                <a:tab pos="2578100" algn="l"/>
                <a:tab pos="2997200" algn="l"/>
                <a:tab pos="3429000" algn="l"/>
                <a:tab pos="3860800" algn="l"/>
                <a:tab pos="4292600" algn="l"/>
                <a:tab pos="4724400" algn="l"/>
                <a:tab pos="5156200" algn="l"/>
                <a:tab pos="5575300" algn="l"/>
                <a:tab pos="6007100" algn="l"/>
                <a:tab pos="6438900" algn="l"/>
                <a:tab pos="6870700" algn="l"/>
                <a:tab pos="7302500" algn="l"/>
                <a:tab pos="7734300" algn="l"/>
                <a:tab pos="8051800" algn="l"/>
              </a:tabLst>
              <a:defRPr sz="1692">
                <a:uFill>
                  <a:solidFill>
                    <a:srgbClr val="000000"/>
                  </a:solidFill>
                </a:uFill>
                <a:latin typeface="Times New Roman"/>
                <a:ea typeface="Times New Roman"/>
                <a:cs typeface="Times New Roman"/>
                <a:sym typeface="Times New Roman"/>
              </a:defRPr>
            </a:pPr>
            <a:endParaRPr sz="1692">
              <a:uFill>
                <a:solidFill>
                  <a:srgbClr val="000000"/>
                </a:solidFill>
              </a:uFill>
              <a:latin typeface="Times New Roman"/>
              <a:ea typeface="Times New Roman"/>
              <a:cs typeface="Times New Roman"/>
              <a:sym typeface="Times New Roman"/>
            </a:endParaRPr>
          </a:p>
          <a:p>
            <a:pPr marL="429768" indent="-429768" defTabSz="422605" eaLnBrk="1" fontAlgn="auto" hangingPunct="1">
              <a:spcBef>
                <a:spcPts val="0"/>
              </a:spcBef>
              <a:spcAft>
                <a:spcPts val="0"/>
              </a:spcAft>
              <a:buSzTx/>
              <a:buFontTx/>
              <a:buNone/>
              <a:tabLst>
                <a:tab pos="127000" algn="l"/>
                <a:tab pos="419100" algn="l"/>
                <a:tab pos="850900" algn="l"/>
                <a:tab pos="1282700" algn="l"/>
                <a:tab pos="1714500" algn="l"/>
                <a:tab pos="2146300" algn="l"/>
                <a:tab pos="2578100" algn="l"/>
                <a:tab pos="2997200" algn="l"/>
                <a:tab pos="3429000" algn="l"/>
                <a:tab pos="3860800" algn="l"/>
                <a:tab pos="4292600" algn="l"/>
                <a:tab pos="4724400" algn="l"/>
                <a:tab pos="5156200" algn="l"/>
                <a:tab pos="5575300" algn="l"/>
                <a:tab pos="6007100" algn="l"/>
                <a:tab pos="6438900" algn="l"/>
                <a:tab pos="6870700" algn="l"/>
                <a:tab pos="7302500" algn="l"/>
                <a:tab pos="7734300" algn="l"/>
                <a:tab pos="8051800" algn="l"/>
              </a:tabLst>
              <a:defRPr sz="1034">
                <a:uFill>
                  <a:solidFill>
                    <a:srgbClr val="000000"/>
                  </a:solidFill>
                </a:uFill>
                <a:latin typeface="+mn-lt"/>
                <a:ea typeface="+mn-ea"/>
                <a:cs typeface="+mn-cs"/>
                <a:sym typeface="Helvetica"/>
              </a:defRPr>
            </a:pPr>
            <a:r>
              <a:rPr sz="1692">
                <a:uFill>
                  <a:solidFill>
                    <a:srgbClr val="000000"/>
                  </a:solidFill>
                </a:uFill>
                <a:latin typeface="Times New Roman"/>
                <a:ea typeface="Times New Roman"/>
                <a:cs typeface="Times New Roman"/>
                <a:sym typeface="Times New Roman"/>
              </a:rPr>
              <a:t>		• </a:t>
            </a:r>
            <a:r>
              <a:rPr sz="1692">
                <a:solidFill>
                  <a:srgbClr val="DE1115"/>
                </a:solidFill>
                <a:uFill>
                  <a:solidFill>
                    <a:srgbClr val="DE1115"/>
                  </a:solidFill>
                </a:uFill>
                <a:latin typeface="Times New Roman"/>
                <a:ea typeface="Times New Roman"/>
                <a:cs typeface="Times New Roman"/>
                <a:sym typeface="Times New Roman"/>
              </a:rPr>
              <a:t>contrat</a:t>
            </a:r>
            <a:r>
              <a:rPr sz="1692">
                <a:uFill>
                  <a:solidFill>
                    <a:srgbClr val="000000"/>
                  </a:solidFill>
                </a:uFill>
                <a:latin typeface="Times New Roman"/>
                <a:ea typeface="Times New Roman"/>
                <a:cs typeface="Times New Roman"/>
                <a:sym typeface="Times New Roman"/>
              </a:rPr>
              <a:t> à exécution instantanée et</a:t>
            </a:r>
            <a:r>
              <a:rPr sz="1692">
                <a:solidFill>
                  <a:srgbClr val="DE1115"/>
                </a:solidFill>
                <a:uFill>
                  <a:solidFill>
                    <a:srgbClr val="DE1115"/>
                  </a:solidFill>
                </a:uFill>
                <a:latin typeface="Times New Roman"/>
                <a:ea typeface="Times New Roman"/>
                <a:cs typeface="Times New Roman"/>
                <a:sym typeface="Times New Roman"/>
              </a:rPr>
              <a:t> contrat</a:t>
            </a:r>
            <a:r>
              <a:rPr sz="1692">
                <a:uFill>
                  <a:solidFill>
                    <a:srgbClr val="000000"/>
                  </a:solidFill>
                </a:uFill>
                <a:latin typeface="Times New Roman"/>
                <a:ea typeface="Times New Roman"/>
                <a:cs typeface="Times New Roman"/>
                <a:sym typeface="Times New Roman"/>
              </a:rPr>
              <a:t> à exécution successive </a:t>
            </a:r>
            <a:r>
              <a:rPr sz="1692" i="1">
                <a:uFill>
                  <a:solidFill>
                    <a:srgbClr val="000000"/>
                  </a:solidFill>
                </a:uFill>
                <a:latin typeface="Times New Roman"/>
                <a:ea typeface="Times New Roman"/>
                <a:cs typeface="Times New Roman"/>
                <a:sym typeface="Times New Roman"/>
              </a:rPr>
              <a:t>(</a:t>
            </a:r>
            <a:r>
              <a:rPr sz="1692" i="1">
                <a:solidFill>
                  <a:srgbClr val="3366CC"/>
                </a:solidFill>
                <a:uFill>
                  <a:solidFill>
                    <a:srgbClr val="3366CC"/>
                  </a:solidFill>
                </a:uFill>
                <a:latin typeface="Times New Roman"/>
                <a:ea typeface="Times New Roman"/>
                <a:cs typeface="Times New Roman"/>
                <a:sym typeface="Times New Roman"/>
                <a:hlinkClick r:id="rId8"/>
              </a:rPr>
              <a:t>C. civ., art. 1111-1</a:t>
            </a:r>
            <a:r>
              <a:rPr sz="1692" i="1">
                <a:uFill>
                  <a:solidFill>
                    <a:srgbClr val="000000"/>
                  </a:solidFill>
                </a:uFill>
                <a:latin typeface="Times New Roman"/>
                <a:ea typeface="Times New Roman"/>
                <a:cs typeface="Times New Roman"/>
                <a:sym typeface="Times New Roman"/>
              </a:rPr>
              <a:t>)</a:t>
            </a:r>
            <a:r>
              <a:rPr sz="1692">
                <a:uFill>
                  <a:solidFill>
                    <a:srgbClr val="000000"/>
                  </a:solidFill>
                </a:uFill>
                <a:latin typeface="Times New Roman"/>
                <a:ea typeface="Times New Roman"/>
                <a:cs typeface="Times New Roman"/>
                <a:sym typeface="Times New Roman"/>
              </a:rPr>
              <a:t> ; la définition de ce dernier, comme étant </a:t>
            </a:r>
            <a:r>
              <a:rPr sz="1692" i="1">
                <a:uFill>
                  <a:solidFill>
                    <a:srgbClr val="000000"/>
                  </a:solidFill>
                </a:uFill>
                <a:latin typeface="Times New Roman"/>
                <a:ea typeface="Times New Roman"/>
                <a:cs typeface="Times New Roman"/>
                <a:sym typeface="Times New Roman"/>
              </a:rPr>
              <a:t>“celui dont les obligations d'au moins une partie </a:t>
            </a:r>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 name="Shape 153"/>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lvl1pPr defTabSz="877823">
              <a:defRPr sz="4224"/>
            </a:lvl1pPr>
          </a:lstStyle>
          <a:p>
            <a:pPr eaLnBrk="1" fontAlgn="auto" hangingPunct="1">
              <a:spcBef>
                <a:spcPts val="0"/>
              </a:spcBef>
              <a:spcAft>
                <a:spcPts val="0"/>
              </a:spcAft>
              <a:defRPr/>
            </a:pPr>
            <a:r>
              <a:rPr>
                <a:sym typeface="Calibri"/>
              </a:rPr>
              <a:t>Définition de chacun des contrats </a:t>
            </a:r>
          </a:p>
        </p:txBody>
      </p:sp>
      <p:graphicFrame>
        <p:nvGraphicFramePr>
          <p:cNvPr id="154" name="Table 154"/>
          <p:cNvGraphicFramePr/>
          <p:nvPr/>
        </p:nvGraphicFramePr>
        <p:xfrm>
          <a:off x="457200" y="1600200"/>
          <a:ext cx="8229600" cy="4040188"/>
        </p:xfrm>
        <a:graphic>
          <a:graphicData uri="http://schemas.openxmlformats.org/drawingml/2006/table">
            <a:tbl>
              <a:tblPr firstRow="1" bandRow="1">
                <a:tableStyleId>{4C3C2611-4C71-4FC5-86AE-919BDF0F9419}</a:tableStyleId>
              </a:tblPr>
              <a:tblGrid>
                <a:gridCol w="4114800"/>
                <a:gridCol w="4114800"/>
              </a:tblGrid>
              <a:tr h="370840">
                <a:tc>
                  <a:txBody>
                    <a:bodyPr/>
                    <a:lstStyle/>
                    <a:p>
                      <a:pPr algn="l">
                        <a:defRPr sz="1800"/>
                      </a:pPr>
                      <a:endParaRP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tcPr>
                </a:tc>
                <a:tc>
                  <a:txBody>
                    <a:bodyPr/>
                    <a:lstStyle/>
                    <a:p>
                      <a:pPr algn="ctr">
                        <a:defRPr sz="1800" b="0">
                          <a:solidFill>
                            <a:srgbClr val="000000"/>
                          </a:solidFill>
                        </a:defRPr>
                      </a:pPr>
                      <a:r>
                        <a:rPr sz="1600">
                          <a:latin typeface="Arial"/>
                          <a:ea typeface="Arial"/>
                          <a:cs typeface="Arial"/>
                          <a:sym typeface="Arial"/>
                        </a:rPr>
                        <a:t>Art. 1109 nouveau</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tcPr>
                </a:tc>
              </a:tr>
              <a:tr h="370840">
                <a:tc>
                  <a:txBody>
                    <a:bodyPr/>
                    <a:lstStyle/>
                    <a:p>
                      <a:pPr marL="180975" lvl="2" indent="-180975" algn="l">
                        <a:lnSpc>
                          <a:spcPct val="80000"/>
                        </a:lnSpc>
                        <a:spcBef>
                          <a:spcPts val="300"/>
                        </a:spcBef>
                        <a:defRPr sz="1400">
                          <a:solidFill>
                            <a:srgbClr val="808080"/>
                          </a:solidFill>
                        </a:defRPr>
                      </a:pPr>
                      <a:r>
                        <a:t>Contrat consensuel </a:t>
                      </a:r>
                    </a:p>
                  </a:txBody>
                  <a:tcPr marL="45727" marR="45727" marT="45727" marB="45727" horzOverflow="overflow">
                    <a:lnL w="12700">
                      <a:solidFill>
                        <a:srgbClr val="000000"/>
                      </a:solidFill>
                    </a:lnL>
                    <a:lnR w="12700">
                      <a:solidFill>
                        <a:srgbClr val="000000"/>
                      </a:solidFill>
                    </a:lnR>
                    <a:lnT w="12700">
                      <a:solidFill>
                        <a:srgbClr val="000000"/>
                      </a:solidFill>
                    </a:lnT>
                    <a:lnB w="12700">
                      <a:solidFill>
                        <a:srgbClr val="000000"/>
                      </a:solidFill>
                    </a:lnB>
                  </a:tcPr>
                </a:tc>
                <a:tc>
                  <a:txBody>
                    <a:bodyPr/>
                    <a:lstStyle/>
                    <a:p>
                      <a:pPr lvl="2" indent="0" algn="l">
                        <a:lnSpc>
                          <a:spcPct val="80000"/>
                        </a:lnSpc>
                        <a:spcBef>
                          <a:spcPts val="300"/>
                        </a:spcBef>
                        <a:defRPr sz="1400" i="1">
                          <a:solidFill>
                            <a:srgbClr val="808080"/>
                          </a:solidFill>
                        </a:defRPr>
                      </a:pPr>
                      <a:r>
                        <a:t>« Le contrat est consensuel lorsqu’il se forme par le seul échange des consentements quel qu’en soit le mode d’expression. »</a:t>
                      </a:r>
                    </a:p>
                    <a:p>
                      <a:pPr lvl="2" indent="0" algn="l">
                        <a:lnSpc>
                          <a:spcPct val="80000"/>
                        </a:lnSpc>
                        <a:spcBef>
                          <a:spcPts val="300"/>
                        </a:spcBef>
                        <a:defRPr sz="1400">
                          <a:solidFill>
                            <a:srgbClr val="808080"/>
                          </a:solidFill>
                        </a:defRPr>
                      </a:pPr>
                      <a:r>
                        <a:t>C’est la règle générale : le principe du consensualisme rappelé à l’art. 1172 nouveau relatif à la forme du contrat</a:t>
                      </a:r>
                    </a:p>
                  </a:txBody>
                  <a:tcPr marL="45727" marR="45727" marT="45727" marB="45727" horzOverflow="overflow">
                    <a:lnL w="12700">
                      <a:solidFill>
                        <a:srgbClr val="000000"/>
                      </a:solidFill>
                    </a:lnL>
                    <a:lnR w="12700">
                      <a:solidFill>
                        <a:srgbClr val="000000"/>
                      </a:solidFill>
                    </a:lnR>
                    <a:lnT w="12700">
                      <a:solidFill>
                        <a:srgbClr val="000000"/>
                      </a:solidFill>
                    </a:lnT>
                    <a:lnB w="12700">
                      <a:solidFill>
                        <a:srgbClr val="000000"/>
                      </a:solidFill>
                    </a:lnB>
                  </a:tcPr>
                </a:tc>
              </a:tr>
              <a:tr h="370840">
                <a:tc>
                  <a:txBody>
                    <a:bodyPr/>
                    <a:lstStyle/>
                    <a:p>
                      <a:pPr marL="180975" lvl="2" indent="-180975" algn="l">
                        <a:lnSpc>
                          <a:spcPct val="80000"/>
                        </a:lnSpc>
                        <a:spcBef>
                          <a:spcPts val="300"/>
                        </a:spcBef>
                        <a:defRPr sz="1400">
                          <a:solidFill>
                            <a:srgbClr val="808080"/>
                          </a:solidFill>
                        </a:defRPr>
                      </a:pPr>
                      <a:r>
                        <a:t>Contrat solennel </a:t>
                      </a:r>
                    </a:p>
                  </a:txBody>
                  <a:tcPr marL="45727" marR="45727" marT="45727" marB="45727" horzOverflow="overflow">
                    <a:lnL w="12700">
                      <a:solidFill>
                        <a:srgbClr val="000000"/>
                      </a:solidFill>
                    </a:lnL>
                    <a:lnR w="12700">
                      <a:solidFill>
                        <a:srgbClr val="000000"/>
                      </a:solidFill>
                    </a:lnR>
                    <a:lnT w="12700">
                      <a:solidFill>
                        <a:srgbClr val="000000"/>
                      </a:solidFill>
                    </a:lnT>
                    <a:lnB w="12700">
                      <a:solidFill>
                        <a:srgbClr val="000000"/>
                      </a:solidFill>
                    </a:lnB>
                  </a:tcPr>
                </a:tc>
                <a:tc>
                  <a:txBody>
                    <a:bodyPr/>
                    <a:lstStyle/>
                    <a:p>
                      <a:pPr lvl="2" indent="0" algn="l">
                        <a:lnSpc>
                          <a:spcPct val="80000"/>
                        </a:lnSpc>
                        <a:spcBef>
                          <a:spcPts val="300"/>
                        </a:spcBef>
                        <a:defRPr sz="1400" i="1">
                          <a:solidFill>
                            <a:srgbClr val="808080"/>
                          </a:solidFill>
                        </a:defRPr>
                      </a:pPr>
                      <a:r>
                        <a:t>« Le contrat est solennel lorsque sa validité est subordonnée à des formes déterminées par la loi. »</a:t>
                      </a:r>
                    </a:p>
                    <a:p>
                      <a:pPr lvl="2" indent="0" algn="l">
                        <a:lnSpc>
                          <a:spcPct val="80000"/>
                        </a:lnSpc>
                        <a:spcBef>
                          <a:spcPts val="300"/>
                        </a:spcBef>
                        <a:defRPr sz="1400">
                          <a:solidFill>
                            <a:srgbClr val="808080"/>
                          </a:solidFill>
                        </a:defRPr>
                      </a:pPr>
                      <a:r>
                        <a:t>A noter : redondance avec l’art. 1172, al. 2 nouveau </a:t>
                      </a:r>
                      <a:r>
                        <a:rPr i="1"/>
                        <a:t>(« […] la validité des contrats solennels est subordonnée à l’observation de formes déterminées par la loi à défaut de laquelle le contrat est nul, sauf possible régularisation. »</a:t>
                      </a:r>
                    </a:p>
                  </a:txBody>
                  <a:tcPr marL="45727" marR="45727" marT="45727" marB="45727" horzOverflow="overflow">
                    <a:lnL w="12700">
                      <a:solidFill>
                        <a:srgbClr val="000000"/>
                      </a:solidFill>
                    </a:lnL>
                    <a:lnR w="12700">
                      <a:solidFill>
                        <a:srgbClr val="000000"/>
                      </a:solidFill>
                    </a:lnR>
                    <a:lnT w="12700">
                      <a:solidFill>
                        <a:srgbClr val="000000"/>
                      </a:solidFill>
                    </a:lnT>
                    <a:lnB w="12700">
                      <a:solidFill>
                        <a:srgbClr val="000000"/>
                      </a:solidFill>
                    </a:lnB>
                  </a:tcPr>
                </a:tc>
              </a:tr>
              <a:tr h="370840">
                <a:tc>
                  <a:txBody>
                    <a:bodyPr/>
                    <a:lstStyle/>
                    <a:p>
                      <a:pPr marL="180975" lvl="2" indent="-180975" algn="l">
                        <a:lnSpc>
                          <a:spcPct val="80000"/>
                        </a:lnSpc>
                        <a:spcBef>
                          <a:spcPts val="300"/>
                        </a:spcBef>
                        <a:defRPr sz="1400">
                          <a:solidFill>
                            <a:srgbClr val="808080"/>
                          </a:solidFill>
                        </a:defRPr>
                      </a:pPr>
                      <a:r>
                        <a:t>Contrat réel</a:t>
                      </a:r>
                    </a:p>
                  </a:txBody>
                  <a:tcPr marL="45727" marR="45727" marT="45727" marB="45727" horzOverflow="overflow">
                    <a:lnL w="12700">
                      <a:solidFill>
                        <a:srgbClr val="000000"/>
                      </a:solidFill>
                    </a:lnL>
                    <a:lnR w="12700">
                      <a:solidFill>
                        <a:srgbClr val="000000"/>
                      </a:solidFill>
                    </a:lnR>
                    <a:lnT w="12700">
                      <a:solidFill>
                        <a:srgbClr val="000000"/>
                      </a:solidFill>
                    </a:lnT>
                    <a:lnB w="12700">
                      <a:solidFill>
                        <a:srgbClr val="000000"/>
                      </a:solidFill>
                    </a:lnB>
                  </a:tcPr>
                </a:tc>
                <a:tc>
                  <a:txBody>
                    <a:bodyPr/>
                    <a:lstStyle/>
                    <a:p>
                      <a:pPr lvl="2" indent="0" algn="l">
                        <a:lnSpc>
                          <a:spcPct val="80000"/>
                        </a:lnSpc>
                        <a:spcBef>
                          <a:spcPts val="300"/>
                        </a:spcBef>
                        <a:defRPr sz="1400" i="1">
                          <a:solidFill>
                            <a:srgbClr val="808080"/>
                          </a:solidFill>
                        </a:defRPr>
                      </a:pPr>
                      <a:r>
                        <a:t>« Le contrat est réel lorsque sa formation est subordonnée à la remise d’une chose. »</a:t>
                      </a:r>
                    </a:p>
                    <a:p>
                      <a:pPr lvl="2" indent="0" algn="l">
                        <a:lnSpc>
                          <a:spcPct val="80000"/>
                        </a:lnSpc>
                        <a:spcBef>
                          <a:spcPts val="300"/>
                        </a:spcBef>
                        <a:defRPr sz="1400">
                          <a:solidFill>
                            <a:srgbClr val="808080"/>
                          </a:solidFill>
                        </a:defRPr>
                      </a:pPr>
                      <a:r>
                        <a:t>Ex. : le dépôt (art. 1915 et suivants du code civil)</a:t>
                      </a:r>
                    </a:p>
                    <a:p>
                      <a:pPr lvl="2" indent="0" algn="l">
                        <a:lnSpc>
                          <a:spcPct val="80000"/>
                        </a:lnSpc>
                        <a:spcBef>
                          <a:spcPts val="300"/>
                        </a:spcBef>
                        <a:defRPr sz="1400">
                          <a:solidFill>
                            <a:srgbClr val="808080"/>
                          </a:solidFill>
                        </a:defRPr>
                      </a:pPr>
                      <a:r>
                        <a:t>A noter : redondance avec l’art. 1172, al. 3 nouveau </a:t>
                      </a:r>
                      <a:r>
                        <a:rPr i="1"/>
                        <a:t>(« […] la loi subordonne la formation de certains contrats à la remise d’une chose. »)</a:t>
                      </a:r>
                    </a:p>
                  </a:txBody>
                  <a:tcPr marL="45727" marR="45727" marT="45727" marB="45727" horzOverflow="overflow">
                    <a:lnL w="12700">
                      <a:solidFill>
                        <a:srgbClr val="000000"/>
                      </a:solidFill>
                    </a:lnL>
                    <a:lnR w="12700">
                      <a:solidFill>
                        <a:srgbClr val="000000"/>
                      </a:solidFill>
                    </a:lnR>
                    <a:lnT w="12700">
                      <a:solidFill>
                        <a:srgbClr val="000000"/>
                      </a:solidFill>
                    </a:lnT>
                    <a:lnB w="12700">
                      <a:solidFill>
                        <a:srgbClr val="000000"/>
                      </a:solidFill>
                    </a:lnB>
                  </a:tcPr>
                </a:tc>
              </a:tr>
            </a:tbl>
          </a:graphicData>
        </a:graphic>
      </p:graphicFrame>
    </p:spTree>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Shape 156"/>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lvl1pPr defTabSz="804672">
              <a:defRPr sz="3432"/>
            </a:lvl1pPr>
          </a:lstStyle>
          <a:p>
            <a:pPr eaLnBrk="1" fontAlgn="auto" hangingPunct="1">
              <a:spcBef>
                <a:spcPts val="0"/>
              </a:spcBef>
              <a:spcAft>
                <a:spcPts val="0"/>
              </a:spcAft>
              <a:defRPr/>
            </a:pPr>
            <a:r>
              <a:rPr>
                <a:sym typeface="Calibri"/>
              </a:rPr>
              <a:t>Distinction contrat de gré à gré/contrat d’adhésion </a:t>
            </a:r>
          </a:p>
        </p:txBody>
      </p:sp>
      <p:sp>
        <p:nvSpPr>
          <p:cNvPr id="26626" name="Shape 157"/>
          <p:cNvSpPr>
            <a:spLocks noGrp="1"/>
          </p:cNvSpPr>
          <p:nvPr>
            <p:ph type="body" idx="1"/>
          </p:nvPr>
        </p:nvSpPr>
        <p:spPr>
          <a:solidFill>
            <a:srgbClr val="FFFFFF"/>
          </a:solidFill>
          <a:ln w="25400">
            <a:solidFill>
              <a:schemeClr val="accent2"/>
            </a:solidFill>
            <a:round/>
          </a:ln>
        </p:spPr>
        <p:txBody>
          <a:bodyPr/>
          <a:lstStyle/>
          <a:p>
            <a:pPr marL="1143000" lvl="2" indent="-228600" eaLnBrk="1" hangingPunct="1">
              <a:spcBef>
                <a:spcPts val="500"/>
              </a:spcBef>
            </a:pPr>
            <a:endParaRPr lang="fr-FR" sz="2400" smtClean="0"/>
          </a:p>
          <a:p>
            <a:pPr marL="1143000" lvl="2" indent="-228600" eaLnBrk="1" hangingPunct="1">
              <a:spcBef>
                <a:spcPts val="500"/>
              </a:spcBef>
            </a:pPr>
            <a:endParaRPr lang="fr-FR" sz="2400" smtClean="0"/>
          </a:p>
          <a:p>
            <a:pPr marL="1143000" lvl="2" indent="-228600" eaLnBrk="1" hangingPunct="1">
              <a:spcBef>
                <a:spcPts val="500"/>
              </a:spcBef>
            </a:pPr>
            <a:endParaRPr lang="fr-FR" sz="2400" smtClean="0"/>
          </a:p>
          <a:p>
            <a:pPr marL="1143000" lvl="2" indent="-228600" eaLnBrk="1" hangingPunct="1">
              <a:spcBef>
                <a:spcPts val="500"/>
              </a:spcBef>
            </a:pPr>
            <a:endParaRPr lang="fr-FR" sz="2400" smtClean="0"/>
          </a:p>
          <a:p>
            <a:pPr marL="1143000" lvl="2" indent="-228600" eaLnBrk="1" hangingPunct="1">
              <a:spcBef>
                <a:spcPts val="500"/>
              </a:spcBef>
            </a:pPr>
            <a:endParaRPr lang="fr-FR" sz="1900" smtClean="0"/>
          </a:p>
          <a:p>
            <a:pPr marL="1143000" lvl="2" indent="-228600" eaLnBrk="1" hangingPunct="1">
              <a:spcBef>
                <a:spcPts val="500"/>
              </a:spcBef>
            </a:pPr>
            <a:endParaRPr lang="fr-FR" sz="1900" smtClean="0"/>
          </a:p>
          <a:p>
            <a:pPr marL="1143000" lvl="2" indent="-228600" eaLnBrk="1" hangingPunct="1">
              <a:spcBef>
                <a:spcPts val="400"/>
              </a:spcBef>
            </a:pPr>
            <a:r>
              <a:rPr lang="fr-FR" sz="1900" smtClean="0"/>
              <a:t>A noter : définition du contrat d’adhésion revue par rapport au projet d’ordonnance </a:t>
            </a:r>
            <a:endParaRPr lang="fr-FR" sz="2400" smtClean="0"/>
          </a:p>
          <a:p>
            <a:pPr marL="1600200" lvl="3" indent="-228600" eaLnBrk="1" hangingPunct="1">
              <a:spcBef>
                <a:spcPts val="400"/>
              </a:spcBef>
            </a:pPr>
            <a:r>
              <a:rPr lang="fr-FR" sz="1700" smtClean="0"/>
              <a:t>L’ordonnance tient-il compte des critiques soulevées par la doctrine ?</a:t>
            </a:r>
            <a:endParaRPr lang="fr-FR" sz="2000" smtClean="0"/>
          </a:p>
          <a:p>
            <a:pPr marL="2057400" lvl="4" indent="-228600" eaLnBrk="1" hangingPunct="1">
              <a:spcBef>
                <a:spcPts val="400"/>
              </a:spcBef>
            </a:pPr>
            <a:r>
              <a:rPr lang="fr-FR" sz="1700" smtClean="0"/>
              <a:t>Le contrat d’adhésion ne doit pas être confondu avec le contrat de dépendance ?</a:t>
            </a:r>
          </a:p>
        </p:txBody>
      </p:sp>
      <p:graphicFrame>
        <p:nvGraphicFramePr>
          <p:cNvPr id="158" name="Table 158"/>
          <p:cNvGraphicFramePr/>
          <p:nvPr/>
        </p:nvGraphicFramePr>
        <p:xfrm>
          <a:off x="1500188" y="2000250"/>
          <a:ext cx="6096000" cy="1747838"/>
        </p:xfrm>
        <a:graphic>
          <a:graphicData uri="http://schemas.openxmlformats.org/drawingml/2006/table">
            <a:tbl>
              <a:tblPr firstRow="1" bandRow="1">
                <a:tableStyleId>{4C3C2611-4C71-4FC5-86AE-919BDF0F9419}</a:tableStyleId>
              </a:tblPr>
              <a:tblGrid>
                <a:gridCol w="3048000"/>
                <a:gridCol w="3048000"/>
              </a:tblGrid>
              <a:tr h="370840">
                <a:tc>
                  <a:txBody>
                    <a:bodyPr/>
                    <a:lstStyle/>
                    <a:p>
                      <a:pPr algn="l">
                        <a:defRPr sz="1600"/>
                      </a:pPr>
                      <a:endParaRP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tcPr>
                </a:tc>
                <a:tc>
                  <a:txBody>
                    <a:bodyPr/>
                    <a:lstStyle/>
                    <a:p>
                      <a:pPr algn="ctr">
                        <a:defRPr sz="1800" b="0">
                          <a:solidFill>
                            <a:srgbClr val="000000"/>
                          </a:solidFill>
                        </a:defRPr>
                      </a:pPr>
                      <a:r>
                        <a:rPr sz="1600"/>
                        <a:t>Art. 1110 nouveau</a:t>
                      </a:r>
                    </a:p>
                  </a:txBody>
                  <a:tcPr marL="45720" marR="45720" horzOverflow="overflow">
                    <a:lnL w="12700">
                      <a:solidFill>
                        <a:srgbClr val="000000"/>
                      </a:solidFill>
                    </a:lnL>
                    <a:lnR w="12700">
                      <a:solidFill>
                        <a:srgbClr val="000000"/>
                      </a:solidFill>
                    </a:lnR>
                    <a:lnT w="12700">
                      <a:solidFill>
                        <a:srgbClr val="000000"/>
                      </a:solidFill>
                    </a:lnT>
                    <a:lnB w="12700">
                      <a:solidFill>
                        <a:srgbClr val="000000"/>
                      </a:solidFill>
                    </a:lnB>
                  </a:tcPr>
                </a:tc>
              </a:tr>
              <a:tr h="370840">
                <a:tc>
                  <a:txBody>
                    <a:bodyPr/>
                    <a:lstStyle/>
                    <a:p>
                      <a:pPr marL="180975" lvl="2" indent="-180975" algn="l">
                        <a:lnSpc>
                          <a:spcPct val="80000"/>
                        </a:lnSpc>
                        <a:spcBef>
                          <a:spcPts val="300"/>
                        </a:spcBef>
                        <a:buClr>
                          <a:srgbClr val="FFD200"/>
                        </a:buClr>
                        <a:buSzPct val="75000"/>
                        <a:buFont typeface="Arial"/>
                        <a:buChar char="►"/>
                        <a:defRPr sz="1400">
                          <a:solidFill>
                            <a:srgbClr val="808080"/>
                          </a:solidFill>
                        </a:defRPr>
                      </a:pPr>
                      <a:r>
                        <a:t>Contrat de gré à gré </a:t>
                      </a:r>
                    </a:p>
                  </a:txBody>
                  <a:tcPr marL="45727" marR="45727" marT="45727" marB="45727" horzOverflow="overflow">
                    <a:lnL w="12700">
                      <a:solidFill>
                        <a:srgbClr val="000000"/>
                      </a:solidFill>
                    </a:lnL>
                    <a:lnR w="12700">
                      <a:solidFill>
                        <a:srgbClr val="000000"/>
                      </a:solidFill>
                    </a:lnR>
                    <a:lnT w="12700">
                      <a:solidFill>
                        <a:srgbClr val="000000"/>
                      </a:solidFill>
                    </a:lnT>
                    <a:lnB w="12700">
                      <a:solidFill>
                        <a:srgbClr val="000000"/>
                      </a:solidFill>
                    </a:lnB>
                  </a:tcPr>
                </a:tc>
                <a:tc>
                  <a:txBody>
                    <a:bodyPr/>
                    <a:lstStyle/>
                    <a:p>
                      <a:pPr lvl="2" indent="0" algn="l">
                        <a:lnSpc>
                          <a:spcPct val="80000"/>
                        </a:lnSpc>
                        <a:spcBef>
                          <a:spcPts val="300"/>
                        </a:spcBef>
                        <a:defRPr sz="1400" i="1">
                          <a:solidFill>
                            <a:srgbClr val="808080"/>
                          </a:solidFill>
                        </a:defRPr>
                      </a:pPr>
                      <a:r>
                        <a:t>« Le contrat de gré à gré est celui dont les stipulations sont librement négociées entre les parties. »</a:t>
                      </a:r>
                    </a:p>
                  </a:txBody>
                  <a:tcPr marL="45727" marR="45727" marT="45727" marB="45727" horzOverflow="overflow">
                    <a:lnL w="12700">
                      <a:solidFill>
                        <a:srgbClr val="000000"/>
                      </a:solidFill>
                    </a:lnL>
                    <a:lnR w="12700">
                      <a:solidFill>
                        <a:srgbClr val="000000"/>
                      </a:solidFill>
                    </a:lnR>
                    <a:lnT w="12700">
                      <a:solidFill>
                        <a:srgbClr val="000000"/>
                      </a:solidFill>
                    </a:lnT>
                    <a:lnB w="12700">
                      <a:solidFill>
                        <a:srgbClr val="000000"/>
                      </a:solidFill>
                    </a:lnB>
                  </a:tcPr>
                </a:tc>
              </a:tr>
              <a:tr h="370840">
                <a:tc>
                  <a:txBody>
                    <a:bodyPr/>
                    <a:lstStyle/>
                    <a:p>
                      <a:pPr marL="180975" lvl="2" indent="-180975" algn="l">
                        <a:lnSpc>
                          <a:spcPct val="80000"/>
                        </a:lnSpc>
                        <a:spcBef>
                          <a:spcPts val="300"/>
                        </a:spcBef>
                        <a:buClr>
                          <a:srgbClr val="FFD200"/>
                        </a:buClr>
                        <a:buSzPct val="75000"/>
                        <a:buFont typeface="Arial"/>
                        <a:buChar char="►"/>
                        <a:defRPr sz="1400">
                          <a:solidFill>
                            <a:srgbClr val="808080"/>
                          </a:solidFill>
                        </a:defRPr>
                      </a:pPr>
                      <a:r>
                        <a:t>Contrat d’adhésion</a:t>
                      </a:r>
                    </a:p>
                  </a:txBody>
                  <a:tcPr marL="45727" marR="45727" marT="45727" marB="45727" horzOverflow="overflow">
                    <a:lnL w="12700">
                      <a:solidFill>
                        <a:srgbClr val="000000"/>
                      </a:solidFill>
                    </a:lnL>
                    <a:lnR w="12700">
                      <a:solidFill>
                        <a:srgbClr val="000000"/>
                      </a:solidFill>
                    </a:lnR>
                    <a:lnT w="12700">
                      <a:solidFill>
                        <a:srgbClr val="000000"/>
                      </a:solidFill>
                    </a:lnT>
                    <a:lnB w="12700">
                      <a:solidFill>
                        <a:srgbClr val="000000"/>
                      </a:solidFill>
                    </a:lnB>
                  </a:tcPr>
                </a:tc>
                <a:tc>
                  <a:txBody>
                    <a:bodyPr/>
                    <a:lstStyle/>
                    <a:p>
                      <a:pPr lvl="2" indent="0" algn="l">
                        <a:lnSpc>
                          <a:spcPct val="80000"/>
                        </a:lnSpc>
                        <a:spcBef>
                          <a:spcPts val="300"/>
                        </a:spcBef>
                        <a:defRPr sz="1400" i="1">
                          <a:solidFill>
                            <a:srgbClr val="808080"/>
                          </a:solidFill>
                        </a:defRPr>
                      </a:pPr>
                      <a:r>
                        <a:t>« Le contrat d’adhésion est celui dont </a:t>
                      </a:r>
                      <a:r>
                        <a:rPr>
                          <a:solidFill>
                            <a:srgbClr val="000000"/>
                          </a:solidFill>
                        </a:rPr>
                        <a:t>les conditions générales, soustraites à la négociation</a:t>
                      </a:r>
                      <a:r>
                        <a:t>, sont déterminées à l’avance par l’une des parties. »</a:t>
                      </a:r>
                    </a:p>
                  </a:txBody>
                  <a:tcPr marL="45727" marR="45727" marT="45727" marB="45727" horzOverflow="overflow">
                    <a:lnL w="12700">
                      <a:solidFill>
                        <a:srgbClr val="000000"/>
                      </a:solidFill>
                    </a:lnL>
                    <a:lnR w="12700">
                      <a:solidFill>
                        <a:srgbClr val="000000"/>
                      </a:solidFill>
                    </a:lnR>
                    <a:lnT w="12700">
                      <a:solidFill>
                        <a:srgbClr val="000000"/>
                      </a:solidFill>
                    </a:lnT>
                    <a:lnB w="12700">
                      <a:solidFill>
                        <a:srgbClr val="000000"/>
                      </a:solidFill>
                    </a:lnB>
                  </a:tcPr>
                </a:tc>
              </a:tr>
            </a:tbl>
          </a:graphicData>
        </a:graphic>
      </p:graphicFrame>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Shape 160"/>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lvl1pPr defTabSz="804672">
              <a:defRPr sz="3432"/>
            </a:lvl1pPr>
          </a:lstStyle>
          <a:p>
            <a:pPr eaLnBrk="1" fontAlgn="auto" hangingPunct="1">
              <a:spcBef>
                <a:spcPts val="0"/>
              </a:spcBef>
              <a:spcAft>
                <a:spcPts val="0"/>
              </a:spcAft>
              <a:defRPr/>
            </a:pPr>
            <a:r>
              <a:rPr>
                <a:sym typeface="Calibri"/>
              </a:rPr>
              <a:t>Distinction contrat de gré à gré/contrat d’adhésion </a:t>
            </a:r>
          </a:p>
        </p:txBody>
      </p:sp>
      <p:sp>
        <p:nvSpPr>
          <p:cNvPr id="27650" name="Shape 161"/>
          <p:cNvSpPr>
            <a:spLocks noGrp="1"/>
          </p:cNvSpPr>
          <p:nvPr>
            <p:ph type="body" idx="1"/>
          </p:nvPr>
        </p:nvSpPr>
        <p:spPr>
          <a:xfrm>
            <a:off x="457200" y="1635125"/>
            <a:ext cx="8229600" cy="4525963"/>
          </a:xfrm>
          <a:solidFill>
            <a:srgbClr val="FFFFFF"/>
          </a:solidFill>
          <a:ln w="25400">
            <a:solidFill>
              <a:schemeClr val="accent2"/>
            </a:solidFill>
            <a:round/>
          </a:ln>
        </p:spPr>
        <p:txBody>
          <a:bodyPr/>
          <a:lstStyle/>
          <a:p>
            <a:pPr marL="1143000" lvl="2" indent="-228600" eaLnBrk="1" hangingPunct="1">
              <a:spcBef>
                <a:spcPts val="400"/>
              </a:spcBef>
            </a:pPr>
            <a:r>
              <a:rPr lang="fr-FR" sz="1900" smtClean="0"/>
              <a:t>Définition qui revêt une grande importance au regard du nouvel art. 1171 du code civil </a:t>
            </a:r>
            <a:endParaRPr lang="fr-FR" sz="2400" smtClean="0"/>
          </a:p>
          <a:p>
            <a:pPr marL="1600200" lvl="3" indent="-228600" eaLnBrk="1" hangingPunct="1">
              <a:spcBef>
                <a:spcPts val="400"/>
              </a:spcBef>
            </a:pPr>
            <a:r>
              <a:rPr lang="fr-FR" sz="1700" smtClean="0"/>
              <a:t>Dans un contrat d’adhésion, une clause qui crée un déséquilibre significatif est réputée non écrite</a:t>
            </a:r>
          </a:p>
        </p:txBody>
      </p:sp>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Shape 163"/>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lvl1pPr defTabSz="804672">
              <a:defRPr sz="3432"/>
            </a:lvl1pPr>
          </a:lstStyle>
          <a:p>
            <a:pPr eaLnBrk="1" fontAlgn="auto" hangingPunct="1">
              <a:spcBef>
                <a:spcPts val="0"/>
              </a:spcBef>
              <a:spcAft>
                <a:spcPts val="0"/>
              </a:spcAft>
              <a:defRPr/>
            </a:pPr>
            <a:r>
              <a:rPr>
                <a:sym typeface="Calibri"/>
              </a:rPr>
              <a:t>II. La formation du contrat, quels changements ? </a:t>
            </a:r>
          </a:p>
        </p:txBody>
      </p:sp>
      <p:sp>
        <p:nvSpPr>
          <p:cNvPr id="28674" name="Shape 164"/>
          <p:cNvSpPr>
            <a:spLocks noGrp="1"/>
          </p:cNvSpPr>
          <p:nvPr>
            <p:ph type="body" idx="1"/>
          </p:nvPr>
        </p:nvSpPr>
        <p:spPr>
          <a:solidFill>
            <a:srgbClr val="FFFFFF"/>
          </a:solidFill>
          <a:ln w="25400">
            <a:solidFill>
              <a:schemeClr val="accent2"/>
            </a:solidFill>
            <a:round/>
          </a:ln>
        </p:spPr>
        <p:txBody>
          <a:bodyPr/>
          <a:lstStyle/>
          <a:p>
            <a:pPr eaLnBrk="1" hangingPunct="1"/>
            <a:endParaRPr lang="fr-FR" smtClean="0"/>
          </a:p>
          <a:p>
            <a:pPr eaLnBrk="1" hangingPunct="1"/>
            <a:endParaRPr lang="fr-FR" smtClean="0"/>
          </a:p>
          <a:p>
            <a:pPr eaLnBrk="1" hangingPunct="1"/>
            <a:r>
              <a:rPr lang="fr-FR" smtClean="0"/>
              <a:t>1. Les étapes préalables à la conclusion</a:t>
            </a:r>
          </a:p>
          <a:p>
            <a:pPr eaLnBrk="1" hangingPunct="1"/>
            <a:endParaRPr lang="fr-FR" smtClean="0"/>
          </a:p>
          <a:p>
            <a:pPr eaLnBrk="1" hangingPunct="1"/>
            <a:r>
              <a:rPr lang="fr-FR" smtClean="0"/>
              <a:t>2. Les conditions de validité du contrat</a:t>
            </a:r>
          </a:p>
        </p:txBody>
      </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 name="Shape 166"/>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lvl1pPr defTabSz="804672">
              <a:defRPr sz="3432"/>
            </a:lvl1pPr>
          </a:lstStyle>
          <a:p>
            <a:pPr eaLnBrk="1" fontAlgn="auto" hangingPunct="1">
              <a:spcBef>
                <a:spcPts val="0"/>
              </a:spcBef>
              <a:spcAft>
                <a:spcPts val="0"/>
              </a:spcAft>
              <a:defRPr/>
            </a:pPr>
            <a:r>
              <a:rPr>
                <a:sym typeface="Calibri"/>
              </a:rPr>
              <a:t>1. Les étapes préalables à la conclusion du contrat</a:t>
            </a:r>
          </a:p>
        </p:txBody>
      </p:sp>
      <p:sp>
        <p:nvSpPr>
          <p:cNvPr id="167" name="Shape 167"/>
          <p:cNvSpPr>
            <a:spLocks noGrp="1"/>
          </p:cNvSpPr>
          <p:nvPr>
            <p:ph type="body" idx="1"/>
          </p:nvPr>
        </p:nvSpPr>
        <p:spPr>
          <a:solidFill>
            <a:srgbClr val="FFFFFF"/>
          </a:solidFill>
          <a:ln w="25400">
            <a:solidFill>
              <a:schemeClr val="accent2"/>
            </a:solidFill>
            <a:round/>
          </a:ln>
        </p:spPr>
        <p:txBody>
          <a:bodyPr>
            <a:normAutofit/>
          </a:bodyPr>
          <a:lstStyle/>
          <a:p>
            <a:pPr eaLnBrk="1" fontAlgn="auto" hangingPunct="1">
              <a:spcAft>
                <a:spcPts val="0"/>
              </a:spcAft>
              <a:buFont typeface="Arial"/>
              <a:buChar char="•"/>
              <a:defRPr/>
            </a:pPr>
            <a:endParaRPr lang="fr-FR" dirty="0" smtClean="0">
              <a:sym typeface="Calibri"/>
            </a:endParaRPr>
          </a:p>
          <a:p>
            <a:pPr marL="0" indent="0" eaLnBrk="1" fontAlgn="auto" hangingPunct="1">
              <a:spcAft>
                <a:spcPts val="0"/>
              </a:spcAft>
              <a:buFont typeface="Arial"/>
              <a:buNone/>
              <a:defRPr/>
            </a:pPr>
            <a:endParaRPr dirty="0">
              <a:sym typeface="Calibri"/>
            </a:endParaRPr>
          </a:p>
          <a:p>
            <a:pPr eaLnBrk="1" fontAlgn="auto" hangingPunct="1">
              <a:spcAft>
                <a:spcPts val="0"/>
              </a:spcAft>
              <a:buSzTx/>
              <a:buFont typeface="Arial"/>
              <a:buNone/>
              <a:defRPr/>
            </a:pPr>
            <a:r>
              <a:rPr dirty="0">
                <a:sym typeface="Calibri"/>
              </a:rPr>
              <a:t>1.1 Des </a:t>
            </a:r>
            <a:r>
              <a:rPr dirty="0" err="1">
                <a:sym typeface="Calibri"/>
              </a:rPr>
              <a:t>négociations</a:t>
            </a:r>
            <a:r>
              <a:rPr dirty="0">
                <a:sym typeface="Calibri"/>
              </a:rPr>
              <a:t> </a:t>
            </a:r>
            <a:r>
              <a:rPr dirty="0" err="1">
                <a:sym typeface="Calibri"/>
              </a:rPr>
              <a:t>libres</a:t>
            </a:r>
            <a:r>
              <a:rPr dirty="0">
                <a:sym typeface="Calibri"/>
              </a:rPr>
              <a:t> </a:t>
            </a:r>
            <a:r>
              <a:rPr dirty="0" err="1">
                <a:sym typeface="Calibri"/>
              </a:rPr>
              <a:t>mais</a:t>
            </a:r>
            <a:r>
              <a:rPr dirty="0">
                <a:sym typeface="Calibri"/>
              </a:rPr>
              <a:t> </a:t>
            </a:r>
            <a:r>
              <a:rPr dirty="0" err="1">
                <a:sym typeface="Calibri"/>
              </a:rPr>
              <a:t>encadrées</a:t>
            </a:r>
            <a:endParaRPr dirty="0">
              <a:sym typeface="Calibri"/>
            </a:endParaRPr>
          </a:p>
          <a:p>
            <a:pPr marL="742950" lvl="1" indent="-285750" eaLnBrk="1" fontAlgn="auto" hangingPunct="1">
              <a:spcBef>
                <a:spcPts val="600"/>
              </a:spcBef>
              <a:spcAft>
                <a:spcPts val="0"/>
              </a:spcAft>
              <a:buFont typeface="Arial"/>
              <a:buChar char="–"/>
              <a:defRPr sz="2800"/>
            </a:pPr>
            <a:endParaRPr sz="2800" dirty="0">
              <a:sym typeface="Calibri"/>
            </a:endParaRPr>
          </a:p>
          <a:p>
            <a:pPr eaLnBrk="1" fontAlgn="auto" hangingPunct="1">
              <a:spcAft>
                <a:spcPts val="0"/>
              </a:spcAft>
              <a:buSzTx/>
              <a:buFont typeface="Arial"/>
              <a:buNone/>
              <a:defRPr/>
            </a:pPr>
            <a:r>
              <a:rPr dirty="0">
                <a:sym typeface="Calibri"/>
              </a:rPr>
              <a:t>1.2 La rencontre de </a:t>
            </a:r>
            <a:r>
              <a:rPr dirty="0" err="1">
                <a:sym typeface="Calibri"/>
              </a:rPr>
              <a:t>l’offre</a:t>
            </a:r>
            <a:r>
              <a:rPr dirty="0">
                <a:sym typeface="Calibri"/>
              </a:rPr>
              <a:t> et de </a:t>
            </a:r>
            <a:r>
              <a:rPr dirty="0" err="1">
                <a:sym typeface="Calibri"/>
              </a:rPr>
              <a:t>l’acceptation</a:t>
            </a:r>
            <a:endParaRPr dirty="0">
              <a:sym typeface="Calibri"/>
            </a:endParaRPr>
          </a:p>
          <a:p>
            <a:pPr eaLnBrk="1" fontAlgn="auto" hangingPunct="1">
              <a:spcAft>
                <a:spcPts val="0"/>
              </a:spcAft>
              <a:buFont typeface="Arial"/>
              <a:buChar char="•"/>
              <a:defRPr/>
            </a:pPr>
            <a:endParaRPr dirty="0">
              <a:sym typeface="Calibri"/>
            </a:endParaRPr>
          </a:p>
        </p:txBody>
      </p:sp>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Shape 169"/>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lvl1pPr defTabSz="804672">
              <a:defRPr sz="3432"/>
            </a:lvl1pPr>
          </a:lstStyle>
          <a:p>
            <a:pPr eaLnBrk="1" fontAlgn="auto" hangingPunct="1">
              <a:spcBef>
                <a:spcPts val="0"/>
              </a:spcBef>
              <a:spcAft>
                <a:spcPts val="0"/>
              </a:spcAft>
              <a:defRPr/>
            </a:pPr>
            <a:r>
              <a:rPr>
                <a:sym typeface="Calibri"/>
              </a:rPr>
              <a:t>1.1 Des négociations libres mais encadrées</a:t>
            </a:r>
          </a:p>
        </p:txBody>
      </p:sp>
      <p:sp>
        <p:nvSpPr>
          <p:cNvPr id="170" name="Shape 170"/>
          <p:cNvSpPr>
            <a:spLocks noGrp="1"/>
          </p:cNvSpPr>
          <p:nvPr>
            <p:ph type="body" idx="1"/>
          </p:nvPr>
        </p:nvSpPr>
        <p:spPr>
          <a:solidFill>
            <a:srgbClr val="FFFFFF"/>
          </a:solidFill>
          <a:ln w="25400">
            <a:solidFill>
              <a:schemeClr val="accent2"/>
            </a:solidFill>
            <a:round/>
          </a:ln>
        </p:spPr>
        <p:txBody>
          <a:bodyPr>
            <a:normAutofit/>
          </a:bodyPr>
          <a:lstStyle/>
          <a:p>
            <a:pPr eaLnBrk="1" hangingPunct="1">
              <a:lnSpc>
                <a:spcPct val="80000"/>
              </a:lnSpc>
              <a:spcBef>
                <a:spcPts val="500"/>
              </a:spcBef>
              <a:buSzPct val="70000"/>
              <a:buFont typeface="Arial" charset="0"/>
              <a:buChar char="►"/>
            </a:pPr>
            <a:r>
              <a:rPr lang="fr-FR" sz="2200" smtClean="0">
                <a:latin typeface="Arial" charset="0"/>
                <a:cs typeface="Arial" charset="0"/>
                <a:sym typeface="Arial" charset="0"/>
              </a:rPr>
              <a:t>La consécration de la jurisprudence </a:t>
            </a:r>
            <a:r>
              <a:rPr lang="fr-FR" sz="2200" i="1" smtClean="0">
                <a:latin typeface="Arial" charset="0"/>
                <a:cs typeface="Arial" charset="0"/>
                <a:sym typeface="Arial" charset="0"/>
              </a:rPr>
              <a:t>Manoukian </a:t>
            </a:r>
            <a:r>
              <a:rPr lang="fr-FR" sz="2200" smtClean="0">
                <a:latin typeface="Arial" charset="0"/>
                <a:cs typeface="Arial" charset="0"/>
                <a:sym typeface="Arial" charset="0"/>
              </a:rPr>
              <a:t>(1/2)</a:t>
            </a:r>
            <a:endParaRPr lang="fr-FR" sz="2900" smtClean="0">
              <a:latin typeface="Arial" charset="0"/>
              <a:cs typeface="Arial" charset="0"/>
              <a:sym typeface="Arial" charset="0"/>
            </a:endParaRPr>
          </a:p>
          <a:p>
            <a:pPr marL="708025" lvl="1" indent="-354013" eaLnBrk="1" hangingPunct="1">
              <a:lnSpc>
                <a:spcPct val="80000"/>
              </a:lnSpc>
              <a:spcBef>
                <a:spcPts val="400"/>
              </a:spcBef>
              <a:buSzPct val="70000"/>
              <a:buFont typeface="Arial" charset="0"/>
              <a:buChar char="►"/>
            </a:pPr>
            <a:r>
              <a:rPr lang="fr-FR" sz="1800" smtClean="0">
                <a:latin typeface="Arial" charset="0"/>
                <a:cs typeface="Arial" charset="0"/>
                <a:sym typeface="Arial" charset="0"/>
              </a:rPr>
              <a:t>Les négociations entrent dans le code civil</a:t>
            </a:r>
            <a:endParaRPr lang="fr-FR" sz="2500" smtClean="0">
              <a:latin typeface="Arial" charset="0"/>
              <a:cs typeface="Arial" charset="0"/>
              <a:sym typeface="Arial" charset="0"/>
            </a:endParaRPr>
          </a:p>
          <a:p>
            <a:pPr marL="1076325" lvl="2" indent="-352425" eaLnBrk="1" hangingPunct="1">
              <a:lnSpc>
                <a:spcPct val="80000"/>
              </a:lnSpc>
              <a:spcBef>
                <a:spcPts val="300"/>
              </a:spcBef>
              <a:buSzPct val="70000"/>
              <a:buFont typeface="Arial" charset="0"/>
              <a:buChar char="►"/>
            </a:pPr>
            <a:r>
              <a:rPr lang="fr-FR" sz="1600" smtClean="0">
                <a:latin typeface="Arial" charset="0"/>
                <a:cs typeface="Arial" charset="0"/>
                <a:sym typeface="Arial" charset="0"/>
              </a:rPr>
              <a:t>Confirmation de la jurisprudence sur la libre rupture des pourparlers </a:t>
            </a:r>
            <a:endParaRPr lang="fr-FR" sz="2200" smtClean="0">
              <a:latin typeface="Arial" charset="0"/>
              <a:cs typeface="Arial" charset="0"/>
              <a:sym typeface="Arial" charset="0"/>
            </a:endParaRPr>
          </a:p>
          <a:p>
            <a:pPr marL="1431925" lvl="3" indent="-355600" eaLnBrk="1" hangingPunct="1">
              <a:lnSpc>
                <a:spcPct val="80000"/>
              </a:lnSpc>
              <a:spcBef>
                <a:spcPts val="300"/>
              </a:spcBef>
              <a:buSzPct val="70000"/>
              <a:buFont typeface="Arial" charset="0"/>
              <a:buChar char="►"/>
            </a:pPr>
            <a:r>
              <a:rPr lang="fr-FR" sz="1400" smtClean="0">
                <a:latin typeface="Arial" charset="0"/>
                <a:cs typeface="Arial" charset="0"/>
                <a:sym typeface="Arial" charset="0"/>
              </a:rPr>
              <a:t>Ex. Cass. Com. 4 mai 2010 n°09-14.415</a:t>
            </a:r>
            <a:endParaRPr lang="fr-FR" sz="1800" smtClean="0">
              <a:latin typeface="Arial" charset="0"/>
              <a:cs typeface="Arial" charset="0"/>
              <a:sym typeface="Arial" charset="0"/>
            </a:endParaRPr>
          </a:p>
          <a:p>
            <a:pPr marL="1076325" lvl="2" indent="-352425" eaLnBrk="1" hangingPunct="1">
              <a:lnSpc>
                <a:spcPct val="80000"/>
              </a:lnSpc>
              <a:spcBef>
                <a:spcPts val="300"/>
              </a:spcBef>
              <a:buSzPct val="70000"/>
              <a:buFont typeface="Arial" charset="0"/>
              <a:buChar char="►"/>
            </a:pPr>
            <a:r>
              <a:rPr lang="fr-FR" sz="1600" smtClean="0">
                <a:latin typeface="Arial" charset="0"/>
                <a:cs typeface="Arial" charset="0"/>
                <a:sym typeface="Arial" charset="0"/>
              </a:rPr>
              <a:t>Bonne foi impérative dans le cadre de l’initiative, le déroulement et la rupture des pourparlers</a:t>
            </a:r>
            <a:endParaRPr lang="fr-FR" sz="1800" smtClean="0">
              <a:latin typeface="Arial" charset="0"/>
              <a:cs typeface="Arial" charset="0"/>
              <a:sym typeface="Arial" charset="0"/>
            </a:endParaRPr>
          </a:p>
          <a:p>
            <a:pPr marL="1076325" lvl="2" indent="-352425" eaLnBrk="1" hangingPunct="1">
              <a:lnSpc>
                <a:spcPct val="80000"/>
              </a:lnSpc>
              <a:spcBef>
                <a:spcPts val="300"/>
              </a:spcBef>
              <a:buSzPct val="70000"/>
              <a:buFont typeface="Arial" charset="0"/>
              <a:buChar char="►"/>
            </a:pPr>
            <a:r>
              <a:rPr lang="fr-FR" sz="1600" smtClean="0">
                <a:latin typeface="Arial" charset="0"/>
                <a:cs typeface="Arial" charset="0"/>
                <a:sym typeface="Arial" charset="0"/>
              </a:rPr>
              <a:t>Sanction en cas de faute commise dans les négociations </a:t>
            </a:r>
            <a:endParaRPr lang="fr-FR" sz="2200" smtClean="0">
              <a:latin typeface="Arial" charset="0"/>
              <a:cs typeface="Arial" charset="0"/>
              <a:sym typeface="Arial" charset="0"/>
            </a:endParaRPr>
          </a:p>
          <a:p>
            <a:pPr marL="1431925" lvl="3" indent="-355600" eaLnBrk="1" hangingPunct="1">
              <a:lnSpc>
                <a:spcPct val="80000"/>
              </a:lnSpc>
              <a:spcBef>
                <a:spcPts val="300"/>
              </a:spcBef>
              <a:buSzPct val="70000"/>
              <a:buFont typeface="Arial" charset="0"/>
              <a:buChar char="►"/>
            </a:pPr>
            <a:r>
              <a:rPr lang="fr-FR" sz="1400" smtClean="0">
                <a:latin typeface="Arial" charset="0"/>
                <a:cs typeface="Arial" charset="0"/>
                <a:sym typeface="Arial" charset="0"/>
              </a:rPr>
              <a:t>C’est-à-dire dans le cadre de l’initiative, le déroulement ou la rupture des négociations</a:t>
            </a:r>
            <a:endParaRPr lang="fr-FR" sz="1600" smtClean="0">
              <a:latin typeface="Arial" charset="0"/>
              <a:cs typeface="Arial" charset="0"/>
              <a:sym typeface="Arial" charset="0"/>
            </a:endParaRPr>
          </a:p>
          <a:p>
            <a:pPr marL="1787525" lvl="4" indent="-352425" eaLnBrk="1" hangingPunct="1">
              <a:lnSpc>
                <a:spcPct val="80000"/>
              </a:lnSpc>
              <a:spcBef>
                <a:spcPts val="300"/>
              </a:spcBef>
              <a:buSzPct val="70000"/>
              <a:buFont typeface="Arial" charset="0"/>
              <a:buChar char="►"/>
            </a:pPr>
            <a:r>
              <a:rPr lang="fr-FR" sz="1400" smtClean="0">
                <a:latin typeface="Arial" charset="0"/>
                <a:cs typeface="Arial" charset="0"/>
                <a:sym typeface="Arial" charset="0"/>
              </a:rPr>
              <a:t>Cantonnement de la faute à la mauvaise foi alors que jusqu’à présent jurisprudence moins stricte ? Ex. la légèreté a pu constituer une faute (Cass. Com. 12 oct. 1993, n° 91-19.456)</a:t>
            </a:r>
            <a:endParaRPr lang="fr-FR" sz="1800" smtClean="0">
              <a:latin typeface="Arial" charset="0"/>
              <a:cs typeface="Arial" charset="0"/>
              <a:sym typeface="Arial" charset="0"/>
            </a:endParaRPr>
          </a:p>
          <a:p>
            <a:pPr marL="1787525" lvl="4" indent="-352425" eaLnBrk="1" hangingPunct="1">
              <a:lnSpc>
                <a:spcPct val="80000"/>
              </a:lnSpc>
              <a:spcBef>
                <a:spcPts val="400"/>
              </a:spcBef>
              <a:buSzTx/>
              <a:buFont typeface="Arial" charset="0"/>
              <a:buNone/>
            </a:pPr>
            <a:endParaRPr lang="fr-FR" sz="1800" smtClean="0">
              <a:latin typeface="Arial" charset="0"/>
              <a:cs typeface="Arial" charset="0"/>
              <a:sym typeface="Arial" charset="0"/>
            </a:endParaRPr>
          </a:p>
          <a:p>
            <a:pPr eaLnBrk="1" hangingPunct="1">
              <a:lnSpc>
                <a:spcPct val="80000"/>
              </a:lnSpc>
              <a:spcBef>
                <a:spcPts val="300"/>
              </a:spcBef>
              <a:buSzTx/>
              <a:buFont typeface="Arial" charset="0"/>
              <a:buNone/>
            </a:pPr>
            <a:r>
              <a:rPr lang="fr-FR" sz="1400" smtClean="0">
                <a:solidFill>
                  <a:srgbClr val="0070C0"/>
                </a:solidFill>
              </a:rPr>
              <a:t>C. Civ.– Art. 1112 nouveau </a:t>
            </a:r>
            <a:endParaRPr lang="fr-FR" sz="2900" smtClean="0">
              <a:solidFill>
                <a:srgbClr val="0070C0"/>
              </a:solidFill>
            </a:endParaRPr>
          </a:p>
          <a:p>
            <a:pPr eaLnBrk="1" hangingPunct="1">
              <a:lnSpc>
                <a:spcPct val="80000"/>
              </a:lnSpc>
              <a:spcBef>
                <a:spcPts val="300"/>
              </a:spcBef>
              <a:buSzTx/>
              <a:buFont typeface="Arial" charset="0"/>
              <a:buNone/>
            </a:pPr>
            <a:r>
              <a:rPr lang="fr-FR" sz="1400" i="1" smtClean="0">
                <a:solidFill>
                  <a:srgbClr val="0070C0"/>
                </a:solidFill>
              </a:rPr>
              <a:t>« L’initiative, le déroulement et la rupture des négociations précontractuelles sont libres. Ils doivent impérativement satisfaire </a:t>
            </a:r>
            <a:r>
              <a:rPr lang="fr-FR" sz="1400" b="1" i="1" smtClean="0">
                <a:solidFill>
                  <a:srgbClr val="0070C0"/>
                </a:solidFill>
              </a:rPr>
              <a:t>aux exigences de la bonne foi</a:t>
            </a:r>
            <a:r>
              <a:rPr lang="fr-FR" sz="1400" i="1" smtClean="0">
                <a:solidFill>
                  <a:srgbClr val="0070C0"/>
                </a:solidFill>
              </a:rPr>
              <a:t>.</a:t>
            </a:r>
            <a:endParaRPr lang="fr-FR" sz="2900" i="1" smtClean="0">
              <a:solidFill>
                <a:srgbClr val="0070C0"/>
              </a:solidFill>
            </a:endParaRPr>
          </a:p>
          <a:p>
            <a:pPr eaLnBrk="1" hangingPunct="1">
              <a:lnSpc>
                <a:spcPct val="80000"/>
              </a:lnSpc>
              <a:spcBef>
                <a:spcPts val="300"/>
              </a:spcBef>
              <a:buSzTx/>
              <a:buFont typeface="Arial" charset="0"/>
              <a:buNone/>
            </a:pPr>
            <a:r>
              <a:rPr lang="fr-FR" sz="1400" i="1" smtClean="0">
                <a:solidFill>
                  <a:srgbClr val="0070C0"/>
                </a:solidFill>
              </a:rPr>
              <a:t>En cas de faute commise dans les négociations, la réparation du préjudice qui en résulte ne peut avoir pour objet de compenser la perte des avantages attendus du contrat non conclu.»</a:t>
            </a:r>
          </a:p>
        </p:txBody>
      </p:sp>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Shape 172"/>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lvl1pPr defTabSz="804672">
              <a:defRPr sz="3432"/>
            </a:lvl1pPr>
          </a:lstStyle>
          <a:p>
            <a:pPr eaLnBrk="1" fontAlgn="auto" hangingPunct="1">
              <a:spcBef>
                <a:spcPts val="0"/>
              </a:spcBef>
              <a:spcAft>
                <a:spcPts val="0"/>
              </a:spcAft>
              <a:defRPr/>
            </a:pPr>
            <a:r>
              <a:rPr>
                <a:sym typeface="Calibri"/>
              </a:rPr>
              <a:t>1.1 Des négociations libres mais encadrées</a:t>
            </a:r>
          </a:p>
        </p:txBody>
      </p:sp>
      <p:sp>
        <p:nvSpPr>
          <p:cNvPr id="173" name="Shape 173"/>
          <p:cNvSpPr>
            <a:spLocks noGrp="1"/>
          </p:cNvSpPr>
          <p:nvPr>
            <p:ph type="body" idx="1"/>
          </p:nvPr>
        </p:nvSpPr>
        <p:spPr>
          <a:solidFill>
            <a:srgbClr val="FFFFFF"/>
          </a:solidFill>
          <a:ln w="25400">
            <a:solidFill>
              <a:schemeClr val="accent2"/>
            </a:solidFill>
            <a:round/>
          </a:ln>
        </p:spPr>
        <p:txBody>
          <a:bodyPr>
            <a:normAutofit/>
          </a:bodyPr>
          <a:lstStyle/>
          <a:p>
            <a:pPr marL="334963" indent="-334963" defTabSz="895350" eaLnBrk="1" hangingPunct="1">
              <a:lnSpc>
                <a:spcPct val="90000"/>
              </a:lnSpc>
              <a:spcBef>
                <a:spcPts val="600"/>
              </a:spcBef>
            </a:pPr>
            <a:r>
              <a:rPr lang="fr-FR" sz="2600" smtClean="0"/>
              <a:t>La consécration de la jurisprudence </a:t>
            </a:r>
            <a:r>
              <a:rPr lang="fr-FR" sz="2600" i="1" smtClean="0"/>
              <a:t>Manoukian </a:t>
            </a:r>
            <a:r>
              <a:rPr lang="fr-FR" sz="2600" smtClean="0"/>
              <a:t>(2/2)</a:t>
            </a:r>
          </a:p>
          <a:p>
            <a:pPr marL="727075" lvl="1" indent="-279400" defTabSz="895350" eaLnBrk="1" hangingPunct="1">
              <a:lnSpc>
                <a:spcPct val="90000"/>
              </a:lnSpc>
              <a:spcBef>
                <a:spcPts val="500"/>
              </a:spcBef>
            </a:pPr>
            <a:endParaRPr lang="fr-FR" sz="2200" smtClean="0"/>
          </a:p>
          <a:p>
            <a:pPr marL="727075" lvl="1" indent="-279400" defTabSz="895350" eaLnBrk="1" hangingPunct="1">
              <a:lnSpc>
                <a:spcPct val="90000"/>
              </a:lnSpc>
              <a:spcBef>
                <a:spcPts val="500"/>
              </a:spcBef>
            </a:pPr>
            <a:r>
              <a:rPr lang="fr-FR" sz="2200" smtClean="0"/>
              <a:t>Limitation du préjudice réparable en cas de faute</a:t>
            </a:r>
          </a:p>
          <a:p>
            <a:pPr marL="1119188" lvl="2" indent="-223838" defTabSz="895350" eaLnBrk="1" hangingPunct="1">
              <a:lnSpc>
                <a:spcPct val="90000"/>
              </a:lnSpc>
              <a:spcBef>
                <a:spcPts val="400"/>
              </a:spcBef>
            </a:pPr>
            <a:r>
              <a:rPr lang="fr-FR" sz="1900" smtClean="0"/>
              <a:t>Jurisprudence </a:t>
            </a:r>
            <a:r>
              <a:rPr lang="fr-FR" sz="1900" i="1" smtClean="0"/>
              <a:t>Manoukian </a:t>
            </a:r>
          </a:p>
          <a:p>
            <a:pPr marL="1566863" lvl="3" indent="-223838" defTabSz="895350" eaLnBrk="1" hangingPunct="1">
              <a:lnSpc>
                <a:spcPct val="90000"/>
              </a:lnSpc>
              <a:spcBef>
                <a:spcPts val="300"/>
              </a:spcBef>
            </a:pPr>
            <a:r>
              <a:rPr lang="fr-FR" sz="1600" smtClean="0"/>
              <a:t>Exclusion de l’indemnisation de la perte de chance (Cass. Com. 26 nov. 2003, n° 00-10.243)</a:t>
            </a:r>
          </a:p>
          <a:p>
            <a:pPr marL="1119188" lvl="2" indent="-223838" defTabSz="895350" eaLnBrk="1" hangingPunct="1">
              <a:lnSpc>
                <a:spcPct val="90000"/>
              </a:lnSpc>
              <a:spcBef>
                <a:spcPts val="400"/>
              </a:spcBef>
            </a:pPr>
            <a:r>
              <a:rPr lang="fr-FR" sz="1900" smtClean="0"/>
              <a:t>Fondement de l’action </a:t>
            </a:r>
          </a:p>
          <a:p>
            <a:pPr marL="1566863" lvl="3" indent="-223838" defTabSz="895350" eaLnBrk="1" hangingPunct="1">
              <a:lnSpc>
                <a:spcPct val="90000"/>
              </a:lnSpc>
              <a:spcBef>
                <a:spcPts val="300"/>
              </a:spcBef>
            </a:pPr>
            <a:r>
              <a:rPr lang="fr-FR" sz="1600" smtClean="0"/>
              <a:t>Le projet d’ordonnance n’envisageait que la responsabilité extracontractuelle </a:t>
            </a:r>
          </a:p>
          <a:p>
            <a:pPr marL="1566863" lvl="3" indent="-223838" defTabSz="895350" eaLnBrk="1" hangingPunct="1">
              <a:lnSpc>
                <a:spcPct val="90000"/>
              </a:lnSpc>
              <a:spcBef>
                <a:spcPts val="300"/>
              </a:spcBef>
            </a:pPr>
            <a:r>
              <a:rPr lang="fr-FR" sz="1600" smtClean="0"/>
              <a:t>L’ordonnance ne contient plus aucune mention sur le sujet</a:t>
            </a:r>
          </a:p>
          <a:p>
            <a:pPr marL="2016125" lvl="4" indent="-223838" defTabSz="895350" eaLnBrk="1" hangingPunct="1">
              <a:lnSpc>
                <a:spcPct val="90000"/>
              </a:lnSpc>
              <a:spcBef>
                <a:spcPts val="300"/>
              </a:spcBef>
              <a:buFont typeface="Wingdings" pitchFamily="2" charset="2"/>
              <a:buChar char="▪"/>
            </a:pPr>
            <a:r>
              <a:rPr lang="fr-FR" sz="1600" smtClean="0"/>
              <a:t>A priori responsabilité extracontractuelle…</a:t>
            </a:r>
          </a:p>
          <a:p>
            <a:pPr marL="2016125" lvl="4" indent="-223838" defTabSz="895350" eaLnBrk="1" hangingPunct="1">
              <a:lnSpc>
                <a:spcPct val="90000"/>
              </a:lnSpc>
              <a:spcBef>
                <a:spcPts val="300"/>
              </a:spcBef>
              <a:buFont typeface="Wingdings" pitchFamily="2" charset="2"/>
              <a:buChar char="▪"/>
            </a:pPr>
            <a:r>
              <a:rPr lang="fr-FR" sz="1600" smtClean="0"/>
              <a:t>…Sauf aménagement conventionnel de la phase de négociation et de sa rupture (comme le précise le rapport relatif à l’ordonnance)</a:t>
            </a:r>
          </a:p>
        </p:txBody>
      </p:sp>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Shape 175"/>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lvl1pPr defTabSz="804672">
              <a:defRPr sz="3432"/>
            </a:lvl1pPr>
          </a:lstStyle>
          <a:p>
            <a:pPr eaLnBrk="1" fontAlgn="auto" hangingPunct="1">
              <a:spcBef>
                <a:spcPts val="0"/>
              </a:spcBef>
              <a:spcAft>
                <a:spcPts val="0"/>
              </a:spcAft>
              <a:defRPr/>
            </a:pPr>
            <a:r>
              <a:rPr>
                <a:sym typeface="Calibri"/>
              </a:rPr>
              <a:t>1.1 Des négociations libres mais encadrées</a:t>
            </a:r>
          </a:p>
        </p:txBody>
      </p:sp>
      <p:sp>
        <p:nvSpPr>
          <p:cNvPr id="176" name="Shape 176"/>
          <p:cNvSpPr>
            <a:spLocks noGrp="1"/>
          </p:cNvSpPr>
          <p:nvPr>
            <p:ph type="body" idx="1"/>
          </p:nvPr>
        </p:nvSpPr>
        <p:spPr>
          <a:solidFill>
            <a:srgbClr val="FFFFFF"/>
          </a:solidFill>
          <a:ln w="25400">
            <a:solidFill>
              <a:schemeClr val="accent2"/>
            </a:solidFill>
            <a:round/>
          </a:ln>
        </p:spPr>
        <p:txBody>
          <a:bodyPr>
            <a:normAutofit/>
          </a:bodyPr>
          <a:lstStyle/>
          <a:p>
            <a:pPr eaLnBrk="1" fontAlgn="auto" hangingPunct="1">
              <a:lnSpc>
                <a:spcPct val="80000"/>
              </a:lnSpc>
              <a:spcBef>
                <a:spcPts val="500"/>
              </a:spcBef>
              <a:spcAft>
                <a:spcPts val="0"/>
              </a:spcAft>
              <a:buFont typeface="Arial"/>
              <a:buChar char="•"/>
              <a:defRPr sz="2400"/>
            </a:pPr>
            <a:r>
              <a:rPr sz="2400">
                <a:sym typeface="Calibri"/>
              </a:rPr>
              <a:t>Un devoir général d’information précontractuelle (1/3)</a:t>
            </a:r>
            <a:endParaRPr sz="1500">
              <a:sym typeface="Calibri"/>
            </a:endParaRPr>
          </a:p>
          <a:p>
            <a:pPr eaLnBrk="1" fontAlgn="auto" hangingPunct="1">
              <a:lnSpc>
                <a:spcPct val="80000"/>
              </a:lnSpc>
              <a:spcBef>
                <a:spcPts val="300"/>
              </a:spcBef>
              <a:spcAft>
                <a:spcPts val="0"/>
              </a:spcAft>
              <a:buSzTx/>
              <a:buFont typeface="Arial"/>
              <a:buNone/>
              <a:defRPr sz="1500">
                <a:solidFill>
                  <a:srgbClr val="1F497D"/>
                </a:solidFill>
              </a:defRPr>
            </a:pPr>
            <a:r>
              <a:rPr sz="1500">
                <a:solidFill>
                  <a:srgbClr val="1F497D"/>
                </a:solidFill>
                <a:sym typeface="Calibri"/>
              </a:rPr>
              <a:t>C. Civ.–Art. 1112-1 nouveau </a:t>
            </a:r>
          </a:p>
          <a:p>
            <a:pPr marL="0" indent="103188" algn="just" eaLnBrk="1" fontAlgn="auto" hangingPunct="1">
              <a:lnSpc>
                <a:spcPct val="80000"/>
              </a:lnSpc>
              <a:spcBef>
                <a:spcPts val="300"/>
              </a:spcBef>
              <a:spcAft>
                <a:spcPts val="0"/>
              </a:spcAft>
              <a:buSzTx/>
              <a:buFont typeface="Arial"/>
              <a:buNone/>
              <a:defRPr sz="1500" i="1">
                <a:solidFill>
                  <a:srgbClr val="0070C0"/>
                </a:solidFill>
              </a:defRPr>
            </a:pPr>
            <a:r>
              <a:rPr sz="1500" i="1">
                <a:solidFill>
                  <a:srgbClr val="0070C0"/>
                </a:solidFill>
                <a:sym typeface="Calibri"/>
              </a:rPr>
              <a:t>«Celle des parties qui connaît une information dont l’importance est déterminante pour le consentement de l’autre doit l’en informer dès lors que, légitimement, cette dernière ignore cette information ou fait confiance à son cocontractant.</a:t>
            </a:r>
          </a:p>
          <a:p>
            <a:pPr marL="0" indent="103188" algn="just" eaLnBrk="1" fontAlgn="auto" hangingPunct="1">
              <a:lnSpc>
                <a:spcPct val="80000"/>
              </a:lnSpc>
              <a:spcBef>
                <a:spcPts val="300"/>
              </a:spcBef>
              <a:spcAft>
                <a:spcPts val="0"/>
              </a:spcAft>
              <a:buSzTx/>
              <a:buFont typeface="Arial"/>
              <a:buNone/>
              <a:defRPr sz="1500" i="1">
                <a:solidFill>
                  <a:srgbClr val="0070C0"/>
                </a:solidFill>
              </a:defRPr>
            </a:pPr>
            <a:r>
              <a:rPr sz="1500" i="1">
                <a:solidFill>
                  <a:srgbClr val="0070C0"/>
                </a:solidFill>
                <a:sym typeface="Calibri"/>
              </a:rPr>
              <a:t> </a:t>
            </a:r>
          </a:p>
          <a:p>
            <a:pPr marL="0" indent="103188" algn="just" eaLnBrk="1" fontAlgn="auto" hangingPunct="1">
              <a:lnSpc>
                <a:spcPct val="80000"/>
              </a:lnSpc>
              <a:spcBef>
                <a:spcPts val="300"/>
              </a:spcBef>
              <a:spcAft>
                <a:spcPts val="0"/>
              </a:spcAft>
              <a:buSzTx/>
              <a:buFont typeface="Arial"/>
              <a:buNone/>
              <a:defRPr sz="1500" i="1">
                <a:solidFill>
                  <a:srgbClr val="0070C0"/>
                </a:solidFill>
              </a:defRPr>
            </a:pPr>
            <a:r>
              <a:rPr sz="1500" i="1">
                <a:solidFill>
                  <a:srgbClr val="0070C0"/>
                </a:solidFill>
                <a:sym typeface="Calibri"/>
              </a:rPr>
              <a:t>Néanmoins, ce devoir d’information ne porte pas sur l’estimation de la valeur de la prestation.</a:t>
            </a:r>
          </a:p>
          <a:p>
            <a:pPr marL="0" indent="103188" algn="just" eaLnBrk="1" fontAlgn="auto" hangingPunct="1">
              <a:lnSpc>
                <a:spcPct val="80000"/>
              </a:lnSpc>
              <a:spcBef>
                <a:spcPts val="300"/>
              </a:spcBef>
              <a:spcAft>
                <a:spcPts val="0"/>
              </a:spcAft>
              <a:buSzTx/>
              <a:buFont typeface="Arial"/>
              <a:buNone/>
              <a:defRPr sz="1500" i="1">
                <a:solidFill>
                  <a:srgbClr val="0070C0"/>
                </a:solidFill>
              </a:defRPr>
            </a:pPr>
            <a:r>
              <a:rPr sz="1500" i="1">
                <a:solidFill>
                  <a:srgbClr val="0070C0"/>
                </a:solidFill>
                <a:sym typeface="Calibri"/>
              </a:rPr>
              <a:t> </a:t>
            </a:r>
          </a:p>
          <a:p>
            <a:pPr marL="0" indent="103188" algn="just" eaLnBrk="1" fontAlgn="auto" hangingPunct="1">
              <a:lnSpc>
                <a:spcPct val="80000"/>
              </a:lnSpc>
              <a:spcBef>
                <a:spcPts val="300"/>
              </a:spcBef>
              <a:spcAft>
                <a:spcPts val="0"/>
              </a:spcAft>
              <a:buSzTx/>
              <a:buFont typeface="Arial"/>
              <a:buNone/>
              <a:defRPr sz="1500" i="1">
                <a:solidFill>
                  <a:srgbClr val="0070C0"/>
                </a:solidFill>
              </a:defRPr>
            </a:pPr>
            <a:r>
              <a:rPr sz="1500" i="1">
                <a:solidFill>
                  <a:srgbClr val="0070C0"/>
                </a:solidFill>
                <a:sym typeface="Calibri"/>
              </a:rPr>
              <a:t>Ont une importance déterminante les informations qui ont un lien direct et nécessaire avec le contenu du contrat ou la qualité des parties.</a:t>
            </a:r>
          </a:p>
          <a:p>
            <a:pPr marL="0" indent="103188" algn="just" eaLnBrk="1" fontAlgn="auto" hangingPunct="1">
              <a:lnSpc>
                <a:spcPct val="80000"/>
              </a:lnSpc>
              <a:spcBef>
                <a:spcPts val="300"/>
              </a:spcBef>
              <a:spcAft>
                <a:spcPts val="0"/>
              </a:spcAft>
              <a:buSzTx/>
              <a:buFont typeface="Arial"/>
              <a:buNone/>
              <a:defRPr sz="1500" i="1">
                <a:solidFill>
                  <a:srgbClr val="0070C0"/>
                </a:solidFill>
              </a:defRPr>
            </a:pPr>
            <a:r>
              <a:rPr sz="1500" i="1">
                <a:solidFill>
                  <a:srgbClr val="0070C0"/>
                </a:solidFill>
                <a:sym typeface="Calibri"/>
              </a:rPr>
              <a:t> </a:t>
            </a:r>
          </a:p>
          <a:p>
            <a:pPr marL="0" indent="103188" algn="just" eaLnBrk="1" fontAlgn="auto" hangingPunct="1">
              <a:lnSpc>
                <a:spcPct val="80000"/>
              </a:lnSpc>
              <a:spcBef>
                <a:spcPts val="300"/>
              </a:spcBef>
              <a:spcAft>
                <a:spcPts val="0"/>
              </a:spcAft>
              <a:buSzTx/>
              <a:buFont typeface="Arial"/>
              <a:buNone/>
              <a:defRPr sz="1500" i="1">
                <a:solidFill>
                  <a:srgbClr val="0070C0"/>
                </a:solidFill>
              </a:defRPr>
            </a:pPr>
            <a:r>
              <a:rPr sz="1500" i="1">
                <a:solidFill>
                  <a:srgbClr val="0070C0"/>
                </a:solidFill>
                <a:sym typeface="Calibri"/>
              </a:rPr>
              <a:t>Il incombe à celui qui prétend qu’une information lui était due de prouver que l’autre partie la lui devait, à charge pour cette autre partie de prouver qu’elle l’a fournie.</a:t>
            </a:r>
          </a:p>
          <a:p>
            <a:pPr marL="0" indent="103188" algn="just" eaLnBrk="1" fontAlgn="auto" hangingPunct="1">
              <a:lnSpc>
                <a:spcPct val="80000"/>
              </a:lnSpc>
              <a:spcBef>
                <a:spcPts val="300"/>
              </a:spcBef>
              <a:spcAft>
                <a:spcPts val="0"/>
              </a:spcAft>
              <a:buSzTx/>
              <a:buFont typeface="Arial"/>
              <a:buNone/>
              <a:defRPr sz="1500" i="1">
                <a:solidFill>
                  <a:srgbClr val="0070C0"/>
                </a:solidFill>
              </a:defRPr>
            </a:pPr>
            <a:r>
              <a:rPr sz="1500" i="1">
                <a:solidFill>
                  <a:srgbClr val="0070C0"/>
                </a:solidFill>
                <a:sym typeface="Calibri"/>
              </a:rPr>
              <a:t> </a:t>
            </a:r>
          </a:p>
          <a:p>
            <a:pPr marL="0" indent="103188" algn="just" eaLnBrk="1" fontAlgn="auto" hangingPunct="1">
              <a:lnSpc>
                <a:spcPct val="80000"/>
              </a:lnSpc>
              <a:spcBef>
                <a:spcPts val="300"/>
              </a:spcBef>
              <a:spcAft>
                <a:spcPts val="0"/>
              </a:spcAft>
              <a:buSzTx/>
              <a:buFont typeface="Arial"/>
              <a:buNone/>
              <a:defRPr sz="1500" i="1">
                <a:solidFill>
                  <a:srgbClr val="0070C0"/>
                </a:solidFill>
              </a:defRPr>
            </a:pPr>
            <a:r>
              <a:rPr sz="1500" i="1">
                <a:solidFill>
                  <a:srgbClr val="0070C0"/>
                </a:solidFill>
                <a:sym typeface="Calibri"/>
              </a:rPr>
              <a:t>Les parties ne peuvent ni limiter, ni exclure ce devoir.</a:t>
            </a:r>
          </a:p>
          <a:p>
            <a:pPr marL="0" indent="103188" algn="just" eaLnBrk="1" fontAlgn="auto" hangingPunct="1">
              <a:lnSpc>
                <a:spcPct val="80000"/>
              </a:lnSpc>
              <a:spcBef>
                <a:spcPts val="300"/>
              </a:spcBef>
              <a:spcAft>
                <a:spcPts val="0"/>
              </a:spcAft>
              <a:buSzTx/>
              <a:buFont typeface="Arial"/>
              <a:buNone/>
              <a:defRPr sz="1500" i="1">
                <a:solidFill>
                  <a:srgbClr val="0070C0"/>
                </a:solidFill>
              </a:defRPr>
            </a:pPr>
            <a:r>
              <a:rPr sz="1500" i="1">
                <a:solidFill>
                  <a:srgbClr val="0070C0"/>
                </a:solidFill>
                <a:sym typeface="Calibri"/>
              </a:rPr>
              <a:t> </a:t>
            </a:r>
          </a:p>
          <a:p>
            <a:pPr marL="0" indent="103188" algn="just" eaLnBrk="1" fontAlgn="auto" hangingPunct="1">
              <a:lnSpc>
                <a:spcPct val="80000"/>
              </a:lnSpc>
              <a:spcBef>
                <a:spcPts val="300"/>
              </a:spcBef>
              <a:spcAft>
                <a:spcPts val="0"/>
              </a:spcAft>
              <a:buSzTx/>
              <a:buFont typeface="Arial"/>
              <a:buNone/>
              <a:defRPr sz="1500" i="1">
                <a:solidFill>
                  <a:srgbClr val="0070C0"/>
                </a:solidFill>
              </a:defRPr>
            </a:pPr>
            <a:r>
              <a:rPr sz="1500" i="1">
                <a:solidFill>
                  <a:srgbClr val="0070C0"/>
                </a:solidFill>
                <a:sym typeface="Calibri"/>
              </a:rPr>
              <a:t>Outre la responsabilité de celui qui en était tenu, le manquement à ce devoir d’information peut entraîner l’annulation du contrat dans les conditions prévues aux articles 1130 et suivants. » </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a:spLocks noGrp="1"/>
          </p:cNvSpPr>
          <p:nvPr>
            <p:ph type="ctrTitle"/>
          </p:nvPr>
        </p:nvSpPr>
        <p:spPr>
          <a:xfrm>
            <a:off x="642938" y="3071813"/>
            <a:ext cx="7772400" cy="1470025"/>
          </a:xfrm>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p>
            <a:pPr eaLnBrk="1" fontAlgn="auto" hangingPunct="1">
              <a:spcBef>
                <a:spcPts val="0"/>
              </a:spcBef>
              <a:spcAft>
                <a:spcPts val="0"/>
              </a:spcAft>
              <a:defRPr sz="3600">
                <a:latin typeface="Times"/>
                <a:ea typeface="Times"/>
                <a:cs typeface="Times"/>
                <a:sym typeface="Times"/>
              </a:defRPr>
            </a:pPr>
            <a:r>
              <a:rPr sz="3600">
                <a:latin typeface="Times"/>
                <a:ea typeface="Times"/>
                <a:cs typeface="Times"/>
                <a:sym typeface="Times"/>
              </a:rPr>
              <a:t>I. La réforme du droit des obligations et </a:t>
            </a:r>
            <a:br>
              <a:rPr sz="3600">
                <a:latin typeface="Times"/>
                <a:ea typeface="Times"/>
                <a:cs typeface="Times"/>
                <a:sym typeface="Times"/>
              </a:rPr>
            </a:br>
            <a:r>
              <a:rPr sz="3600">
                <a:latin typeface="Times"/>
                <a:ea typeface="Times"/>
                <a:cs typeface="Times"/>
                <a:sym typeface="Times"/>
              </a:rPr>
              <a:t>ses incidences </a:t>
            </a:r>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Shape 178"/>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lvl1pPr defTabSz="804672">
              <a:defRPr sz="3432"/>
            </a:lvl1pPr>
          </a:lstStyle>
          <a:p>
            <a:pPr eaLnBrk="1" fontAlgn="auto" hangingPunct="1">
              <a:spcBef>
                <a:spcPts val="0"/>
              </a:spcBef>
              <a:spcAft>
                <a:spcPts val="0"/>
              </a:spcAft>
              <a:defRPr/>
            </a:pPr>
            <a:r>
              <a:rPr>
                <a:sym typeface="Calibri"/>
              </a:rPr>
              <a:t>1.1 Des négociations libres mais encadrées</a:t>
            </a:r>
          </a:p>
        </p:txBody>
      </p:sp>
      <p:sp>
        <p:nvSpPr>
          <p:cNvPr id="33794" name="Shape 179"/>
          <p:cNvSpPr>
            <a:spLocks noGrp="1"/>
          </p:cNvSpPr>
          <p:nvPr>
            <p:ph type="body" idx="1"/>
          </p:nvPr>
        </p:nvSpPr>
        <p:spPr/>
        <p:txBody>
          <a:bodyPr/>
          <a:lstStyle/>
          <a:p>
            <a:pPr eaLnBrk="1" hangingPunct="1">
              <a:lnSpc>
                <a:spcPct val="80000"/>
              </a:lnSpc>
              <a:spcBef>
                <a:spcPts val="500"/>
              </a:spcBef>
            </a:pPr>
            <a:r>
              <a:rPr lang="fr-FR" sz="2200" smtClean="0"/>
              <a:t>Un devoir général d’information précontractuelle (2/3)</a:t>
            </a:r>
          </a:p>
          <a:p>
            <a:pPr marL="742950" lvl="1" indent="-285750" eaLnBrk="1" hangingPunct="1">
              <a:lnSpc>
                <a:spcPct val="80000"/>
              </a:lnSpc>
              <a:spcBef>
                <a:spcPts val="400"/>
              </a:spcBef>
            </a:pPr>
            <a:r>
              <a:rPr lang="fr-FR" sz="1900" smtClean="0"/>
              <a:t>Délimitation </a:t>
            </a:r>
            <a:r>
              <a:rPr lang="fr-FR" sz="1900" i="1" smtClean="0"/>
              <a:t>ratione materiae </a:t>
            </a:r>
            <a:r>
              <a:rPr lang="fr-FR" sz="1900" smtClean="0"/>
              <a:t>de l’obligation d’information</a:t>
            </a:r>
          </a:p>
          <a:p>
            <a:pPr marL="1143000" lvl="2" indent="-228600" eaLnBrk="1" hangingPunct="1">
              <a:lnSpc>
                <a:spcPct val="80000"/>
              </a:lnSpc>
              <a:spcBef>
                <a:spcPts val="300"/>
              </a:spcBef>
            </a:pPr>
            <a:r>
              <a:rPr lang="fr-FR" sz="1600" smtClean="0"/>
              <a:t>Information dont l’importance est déterminante pour le consentement de l’autre</a:t>
            </a:r>
          </a:p>
          <a:p>
            <a:pPr marL="1600200" lvl="3" indent="-228600" eaLnBrk="1" hangingPunct="1">
              <a:lnSpc>
                <a:spcPct val="80000"/>
              </a:lnSpc>
              <a:spcBef>
                <a:spcPts val="300"/>
              </a:spcBef>
            </a:pPr>
            <a:r>
              <a:rPr lang="fr-FR" sz="1400" smtClean="0"/>
              <a:t>Exclusion de l’estimation de la valeur de la prestation</a:t>
            </a:r>
          </a:p>
          <a:p>
            <a:pPr marL="1143000" lvl="2" indent="-228600" eaLnBrk="1" hangingPunct="1">
              <a:lnSpc>
                <a:spcPct val="80000"/>
              </a:lnSpc>
              <a:spcBef>
                <a:spcPts val="300"/>
              </a:spcBef>
            </a:pPr>
            <a:r>
              <a:rPr lang="fr-FR" sz="1600" smtClean="0"/>
              <a:t>Définition de la notion d’importance déterminante</a:t>
            </a:r>
          </a:p>
          <a:p>
            <a:pPr marL="1600200" lvl="3" indent="-228600" eaLnBrk="1" hangingPunct="1">
              <a:lnSpc>
                <a:spcPct val="80000"/>
              </a:lnSpc>
              <a:spcBef>
                <a:spcPts val="300"/>
              </a:spcBef>
            </a:pPr>
            <a:r>
              <a:rPr lang="fr-FR" sz="1400" smtClean="0"/>
              <a:t>Informations qui ont un lien direct et nécessaire avec le contenu du contrat et la qualité des parties (ex. Cass. Civ 1ère, 4 octobre 1977, n°75-10.473)</a:t>
            </a:r>
          </a:p>
          <a:p>
            <a:pPr marL="742950" lvl="1" indent="-285750" eaLnBrk="1" hangingPunct="1">
              <a:lnSpc>
                <a:spcPct val="80000"/>
              </a:lnSpc>
              <a:spcBef>
                <a:spcPts val="400"/>
              </a:spcBef>
            </a:pPr>
            <a:r>
              <a:rPr lang="fr-FR" sz="1900" smtClean="0"/>
              <a:t>Nécessaire connaissance de l’information </a:t>
            </a:r>
          </a:p>
          <a:p>
            <a:pPr marL="1143000" lvl="2" indent="-228600" eaLnBrk="1" hangingPunct="1">
              <a:lnSpc>
                <a:spcPct val="80000"/>
              </a:lnSpc>
              <a:spcBef>
                <a:spcPts val="300"/>
              </a:spcBef>
            </a:pPr>
            <a:r>
              <a:rPr lang="fr-FR" sz="1600" smtClean="0"/>
              <a:t>Pas de devoir sans connaissance (ex. Cass. Civ 3ème, 5 décembre 2012, n°11-20.689)</a:t>
            </a:r>
          </a:p>
          <a:p>
            <a:pPr marL="742950" lvl="1" indent="-285750" eaLnBrk="1" hangingPunct="1">
              <a:lnSpc>
                <a:spcPct val="80000"/>
              </a:lnSpc>
              <a:spcBef>
                <a:spcPts val="400"/>
              </a:spcBef>
            </a:pPr>
            <a:r>
              <a:rPr lang="fr-FR" sz="1900" smtClean="0"/>
              <a:t>Ignorance légitime de l’autre partie ou “ignorance” du fait des relations de confiance entre les futurs cocontractants </a:t>
            </a:r>
          </a:p>
          <a:p>
            <a:pPr marL="1143000" lvl="2" indent="-228600" eaLnBrk="1" hangingPunct="1">
              <a:lnSpc>
                <a:spcPct val="80000"/>
              </a:lnSpc>
              <a:spcBef>
                <a:spcPts val="300"/>
              </a:spcBef>
            </a:pPr>
            <a:r>
              <a:rPr lang="fr-FR" sz="1600" smtClean="0"/>
              <a:t>En conséquence, le débiteur a également l’obligation de s’informer</a:t>
            </a:r>
          </a:p>
          <a:p>
            <a:pPr marL="1143000" lvl="2" indent="-228600" eaLnBrk="1" hangingPunct="1">
              <a:lnSpc>
                <a:spcPct val="80000"/>
              </a:lnSpc>
              <a:spcBef>
                <a:spcPts val="300"/>
              </a:spcBef>
            </a:pPr>
            <a:r>
              <a:rPr lang="fr-FR" sz="1600" smtClean="0"/>
              <a:t>Quid de la notion de confiance ?</a:t>
            </a:r>
          </a:p>
          <a:p>
            <a:pPr marL="742950" lvl="1" indent="-285750" eaLnBrk="1" hangingPunct="1">
              <a:lnSpc>
                <a:spcPct val="80000"/>
              </a:lnSpc>
              <a:spcBef>
                <a:spcPts val="400"/>
              </a:spcBef>
            </a:pPr>
            <a:r>
              <a:rPr lang="fr-FR" sz="1900" smtClean="0"/>
              <a:t>Devoir d’information qui est d’ordre public</a:t>
            </a: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Shape 181"/>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lvl1pPr defTabSz="804672">
              <a:defRPr sz="3432"/>
            </a:lvl1pPr>
          </a:lstStyle>
          <a:p>
            <a:pPr eaLnBrk="1" fontAlgn="auto" hangingPunct="1">
              <a:spcBef>
                <a:spcPts val="0"/>
              </a:spcBef>
              <a:spcAft>
                <a:spcPts val="0"/>
              </a:spcAft>
              <a:defRPr/>
            </a:pPr>
            <a:r>
              <a:rPr>
                <a:sym typeface="Calibri"/>
              </a:rPr>
              <a:t>1.1 Des négociations libres mais encadrées</a:t>
            </a:r>
          </a:p>
        </p:txBody>
      </p:sp>
      <p:sp>
        <p:nvSpPr>
          <p:cNvPr id="182" name="Shape 182"/>
          <p:cNvSpPr>
            <a:spLocks noGrp="1"/>
          </p:cNvSpPr>
          <p:nvPr>
            <p:ph type="body" idx="1"/>
          </p:nvPr>
        </p:nvSpPr>
        <p:spPr>
          <a:solidFill>
            <a:srgbClr val="FFFFFF"/>
          </a:solidFill>
          <a:ln w="25400">
            <a:solidFill>
              <a:schemeClr val="accent2"/>
            </a:solidFill>
            <a:round/>
          </a:ln>
        </p:spPr>
        <p:txBody>
          <a:bodyPr>
            <a:normAutofit/>
          </a:bodyPr>
          <a:lstStyle/>
          <a:p>
            <a:pPr marL="332613" indent="-332613" defTabSz="886968" eaLnBrk="1" fontAlgn="auto" hangingPunct="1">
              <a:lnSpc>
                <a:spcPct val="80000"/>
              </a:lnSpc>
              <a:spcBef>
                <a:spcPts val="600"/>
              </a:spcBef>
              <a:spcAft>
                <a:spcPts val="0"/>
              </a:spcAft>
              <a:buFont typeface="Arial"/>
              <a:buChar char="•"/>
              <a:defRPr sz="2619"/>
            </a:pPr>
            <a:r>
              <a:rPr sz="2619">
                <a:sym typeface="Calibri"/>
              </a:rPr>
              <a:t>Un devoir général d’information précontractuelle (3/3)</a:t>
            </a:r>
          </a:p>
          <a:p>
            <a:pPr marL="720661" lvl="1" indent="-277177" defTabSz="886968" eaLnBrk="1" fontAlgn="auto" hangingPunct="1">
              <a:lnSpc>
                <a:spcPct val="80000"/>
              </a:lnSpc>
              <a:spcBef>
                <a:spcPts val="500"/>
              </a:spcBef>
              <a:spcAft>
                <a:spcPts val="0"/>
              </a:spcAft>
              <a:buFont typeface="Arial"/>
              <a:buChar char="–"/>
              <a:defRPr sz="2231"/>
            </a:pPr>
            <a:r>
              <a:rPr sz="2231">
                <a:sym typeface="Calibri"/>
              </a:rPr>
              <a:t>Charge de la preuve du manquement </a:t>
            </a:r>
          </a:p>
          <a:p>
            <a:pPr marL="1108710" lvl="2" indent="-221742" defTabSz="886968" eaLnBrk="1" fontAlgn="auto" hangingPunct="1">
              <a:lnSpc>
                <a:spcPct val="80000"/>
              </a:lnSpc>
              <a:spcBef>
                <a:spcPts val="400"/>
              </a:spcBef>
              <a:spcAft>
                <a:spcPts val="0"/>
              </a:spcAft>
              <a:buFont typeface="Arial"/>
              <a:buChar char="•"/>
              <a:defRPr sz="1940"/>
            </a:pPr>
            <a:r>
              <a:rPr sz="1940">
                <a:sym typeface="Calibri"/>
              </a:rPr>
              <a:t>Elle incombe à celui qui s’en prévaut</a:t>
            </a:r>
          </a:p>
          <a:p>
            <a:pPr marL="1108710" lvl="2" indent="-221742" defTabSz="886968" eaLnBrk="1" fontAlgn="auto" hangingPunct="1">
              <a:lnSpc>
                <a:spcPct val="80000"/>
              </a:lnSpc>
              <a:spcBef>
                <a:spcPts val="400"/>
              </a:spcBef>
              <a:spcAft>
                <a:spcPts val="0"/>
              </a:spcAft>
              <a:buFont typeface="Arial"/>
              <a:buChar char="•"/>
              <a:defRPr sz="1940"/>
            </a:pPr>
            <a:r>
              <a:rPr sz="1940">
                <a:sym typeface="Calibri"/>
              </a:rPr>
              <a:t>À charge pour le débiteur de l’information de prouver qu’il l’a fournie</a:t>
            </a:r>
          </a:p>
          <a:p>
            <a:pPr marL="720661" lvl="1" indent="-277177" defTabSz="886968" eaLnBrk="1" fontAlgn="auto" hangingPunct="1">
              <a:lnSpc>
                <a:spcPct val="80000"/>
              </a:lnSpc>
              <a:spcBef>
                <a:spcPts val="500"/>
              </a:spcBef>
              <a:spcAft>
                <a:spcPts val="0"/>
              </a:spcAft>
              <a:buFont typeface="Arial"/>
              <a:buChar char="–"/>
              <a:defRPr sz="2231"/>
            </a:pPr>
            <a:r>
              <a:rPr sz="2231">
                <a:sym typeface="Calibri"/>
              </a:rPr>
              <a:t>Sanction du manquement </a:t>
            </a:r>
          </a:p>
          <a:p>
            <a:pPr marL="1108710" lvl="2" indent="-221742" defTabSz="886968" eaLnBrk="1" fontAlgn="auto" hangingPunct="1">
              <a:lnSpc>
                <a:spcPct val="80000"/>
              </a:lnSpc>
              <a:spcBef>
                <a:spcPts val="400"/>
              </a:spcBef>
              <a:spcAft>
                <a:spcPts val="0"/>
              </a:spcAft>
              <a:buFont typeface="Arial"/>
              <a:buChar char="•"/>
              <a:defRPr sz="1940"/>
            </a:pPr>
            <a:r>
              <a:rPr sz="1940">
                <a:sym typeface="Calibri"/>
              </a:rPr>
              <a:t>Responsabilité et/ou nullité du contrat si le manquement cause un vice du consentement (erreur ou dol)</a:t>
            </a:r>
          </a:p>
          <a:p>
            <a:pPr marL="1552194" lvl="3" indent="-221742" defTabSz="886968" eaLnBrk="1" fontAlgn="auto" hangingPunct="1">
              <a:lnSpc>
                <a:spcPct val="80000"/>
              </a:lnSpc>
              <a:spcBef>
                <a:spcPts val="300"/>
              </a:spcBef>
              <a:spcAft>
                <a:spcPts val="0"/>
              </a:spcAft>
              <a:buFont typeface="Arial"/>
              <a:buChar char="–"/>
              <a:defRPr sz="1649"/>
            </a:pPr>
            <a:r>
              <a:rPr sz="1649">
                <a:sym typeface="Calibri"/>
              </a:rPr>
              <a:t>Au regard de la rédaction de l’article, le manquement suffira-t-il à engager la responsabilité civile du débiteur de l’information ? Le préjudice se déduit-il du manquement ?</a:t>
            </a:r>
          </a:p>
          <a:p>
            <a:pPr marL="1552194" lvl="3" indent="-221742" defTabSz="886968" eaLnBrk="1" fontAlgn="auto" hangingPunct="1">
              <a:lnSpc>
                <a:spcPct val="80000"/>
              </a:lnSpc>
              <a:spcBef>
                <a:spcPts val="300"/>
              </a:spcBef>
              <a:spcAft>
                <a:spcPts val="0"/>
              </a:spcAft>
              <a:buFont typeface="Arial"/>
              <a:buChar char="–"/>
              <a:defRPr sz="1649"/>
            </a:pPr>
            <a:r>
              <a:rPr sz="1649">
                <a:sym typeface="Calibri"/>
              </a:rPr>
              <a:t>La nullité apparaît comme facultative</a:t>
            </a:r>
          </a:p>
          <a:p>
            <a:pPr marL="1995677" lvl="4" indent="-221742" defTabSz="886968" eaLnBrk="1" fontAlgn="auto" hangingPunct="1">
              <a:lnSpc>
                <a:spcPct val="80000"/>
              </a:lnSpc>
              <a:spcBef>
                <a:spcPts val="200"/>
              </a:spcBef>
              <a:spcAft>
                <a:spcPts val="0"/>
              </a:spcAft>
              <a:buFont typeface="Wingdings"/>
              <a:buChar char="▪"/>
              <a:defRPr sz="1067"/>
            </a:pPr>
            <a:r>
              <a:rPr sz="1067">
                <a:sym typeface="Calibri"/>
              </a:rPr>
              <a:t>Selon le rapport relatif à l’ordonnance : </a:t>
            </a:r>
            <a:r>
              <a:rPr sz="1067" i="1">
                <a:sym typeface="Calibri"/>
              </a:rPr>
              <a:t>“un tel manquement pourra dans certaines hypothèses ne pas provoquer de vice du consentement, par exemple dans celle où le contrat ne serait finalement pas conclu : une partie […] qui découvrirait tardivement oou fortuitement une information déterminante que celle-ci aurait du lui fournir, pourrait refuser de conclure le contrat, et réclamer la réparation du préjudice du fait du manquement au devoir d’information (ex. Frais de négociation inutiles, perte de chance de conclure un contrat avec une autre partie, etc.)”</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Shape 184"/>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fontScale="90000"/>
          </a:bodyPr>
          <a:lstStyle>
            <a:lvl1pPr defTabSz="841247">
              <a:defRPr sz="3588">
                <a:latin typeface="Arial"/>
                <a:ea typeface="Arial"/>
                <a:cs typeface="Arial"/>
                <a:sym typeface="Arial"/>
              </a:defRPr>
            </a:lvl1pPr>
          </a:lstStyle>
          <a:p>
            <a:pPr eaLnBrk="1" fontAlgn="auto" hangingPunct="1">
              <a:spcBef>
                <a:spcPts val="0"/>
              </a:spcBef>
              <a:spcAft>
                <a:spcPts val="0"/>
              </a:spcAft>
              <a:defRPr/>
            </a:pPr>
            <a:r>
              <a:t>1.2 La rencontre de l’offre et l’acceptation</a:t>
            </a:r>
          </a:p>
        </p:txBody>
      </p:sp>
      <p:sp>
        <p:nvSpPr>
          <p:cNvPr id="35842" name="Shape 185"/>
          <p:cNvSpPr>
            <a:spLocks noGrp="1"/>
          </p:cNvSpPr>
          <p:nvPr>
            <p:ph type="body" idx="1"/>
          </p:nvPr>
        </p:nvSpPr>
        <p:spPr>
          <a:solidFill>
            <a:srgbClr val="FFFFFF"/>
          </a:solidFill>
          <a:ln w="25400">
            <a:solidFill>
              <a:schemeClr val="accent2"/>
            </a:solidFill>
            <a:round/>
          </a:ln>
        </p:spPr>
        <p:txBody>
          <a:bodyPr/>
          <a:lstStyle/>
          <a:p>
            <a:pPr eaLnBrk="1" hangingPunct="1">
              <a:lnSpc>
                <a:spcPct val="90000"/>
              </a:lnSpc>
            </a:pPr>
            <a:r>
              <a:rPr lang="fr-FR" smtClean="0"/>
              <a:t>La formation du contrat </a:t>
            </a:r>
          </a:p>
          <a:p>
            <a:pPr marL="742950" lvl="1" indent="-285750" algn="just" eaLnBrk="1" hangingPunct="1">
              <a:lnSpc>
                <a:spcPct val="90000"/>
              </a:lnSpc>
              <a:spcBef>
                <a:spcPts val="600"/>
              </a:spcBef>
            </a:pPr>
            <a:endParaRPr lang="fr-FR" sz="2800" smtClean="0"/>
          </a:p>
          <a:p>
            <a:pPr marL="742950" lvl="1" indent="-285750" algn="just" eaLnBrk="1" hangingPunct="1">
              <a:lnSpc>
                <a:spcPct val="90000"/>
              </a:lnSpc>
              <a:spcBef>
                <a:spcPts val="600"/>
              </a:spcBef>
            </a:pPr>
            <a:r>
              <a:rPr lang="fr-FR" sz="2800" smtClean="0"/>
              <a:t>La volonté de s’engager peut résulter d’une déclaration</a:t>
            </a:r>
          </a:p>
          <a:p>
            <a:pPr marL="1143000" lvl="2" indent="-228600" algn="just" eaLnBrk="1" hangingPunct="1">
              <a:lnSpc>
                <a:spcPct val="90000"/>
              </a:lnSpc>
              <a:spcBef>
                <a:spcPts val="500"/>
              </a:spcBef>
            </a:pPr>
            <a:r>
              <a:rPr lang="fr-FR" sz="2400" smtClean="0"/>
              <a:t>Manifestations expresses de volonté</a:t>
            </a:r>
          </a:p>
          <a:p>
            <a:pPr marL="1143000" lvl="2" indent="-228600" algn="just" eaLnBrk="1" hangingPunct="1">
              <a:lnSpc>
                <a:spcPct val="90000"/>
              </a:lnSpc>
              <a:spcBef>
                <a:spcPts val="500"/>
              </a:spcBef>
            </a:pPr>
            <a:endParaRPr lang="fr-FR" sz="2400" smtClean="0"/>
          </a:p>
          <a:p>
            <a:pPr marL="742950" lvl="1" indent="-285750" algn="just" eaLnBrk="1" hangingPunct="1">
              <a:lnSpc>
                <a:spcPct val="90000"/>
              </a:lnSpc>
              <a:spcBef>
                <a:spcPts val="600"/>
              </a:spcBef>
            </a:pPr>
            <a:r>
              <a:rPr lang="fr-FR" sz="2800" smtClean="0"/>
              <a:t>La volonté de s’engager peut résulter d’un comportement non équivoque</a:t>
            </a:r>
          </a:p>
          <a:p>
            <a:pPr marL="1143000" lvl="2" indent="-228600" algn="just" eaLnBrk="1" hangingPunct="1">
              <a:lnSpc>
                <a:spcPct val="90000"/>
              </a:lnSpc>
              <a:spcBef>
                <a:spcPts val="500"/>
              </a:spcBef>
            </a:pPr>
            <a:r>
              <a:rPr lang="fr-FR" sz="2400" smtClean="0"/>
              <a:t>Attitude suffisamment explicite comme en cas de reconduction tacite d’un contrat ?</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Shape 187"/>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lvl1pPr defTabSz="877823">
              <a:defRPr sz="3743">
                <a:latin typeface="Arial"/>
                <a:ea typeface="Arial"/>
                <a:cs typeface="Arial"/>
                <a:sym typeface="Arial"/>
              </a:defRPr>
            </a:lvl1pPr>
          </a:lstStyle>
          <a:p>
            <a:pPr eaLnBrk="1" fontAlgn="auto" hangingPunct="1">
              <a:spcBef>
                <a:spcPts val="0"/>
              </a:spcBef>
              <a:spcAft>
                <a:spcPts val="0"/>
              </a:spcAft>
              <a:defRPr/>
            </a:pPr>
            <a:r>
              <a:t>2. Les conditions de validité du contrat</a:t>
            </a:r>
          </a:p>
        </p:txBody>
      </p:sp>
      <p:sp>
        <p:nvSpPr>
          <p:cNvPr id="36866" name="Shape 188"/>
          <p:cNvSpPr>
            <a:spLocks noGrp="1"/>
          </p:cNvSpPr>
          <p:nvPr>
            <p:ph type="body" idx="1"/>
          </p:nvPr>
        </p:nvSpPr>
        <p:spPr>
          <a:solidFill>
            <a:srgbClr val="FFFFFF"/>
          </a:solidFill>
          <a:ln w="25400">
            <a:solidFill>
              <a:schemeClr val="accent2"/>
            </a:solidFill>
            <a:round/>
          </a:ln>
        </p:spPr>
        <p:txBody>
          <a:bodyPr/>
          <a:lstStyle/>
          <a:p>
            <a:pPr eaLnBrk="1" hangingPunct="1">
              <a:buSzTx/>
              <a:buFont typeface="Arial" charset="0"/>
              <a:buNone/>
            </a:pPr>
            <a:endParaRPr lang="fr-FR" sz="2400" smtClean="0"/>
          </a:p>
          <a:p>
            <a:pPr eaLnBrk="1" hangingPunct="1">
              <a:spcBef>
                <a:spcPts val="500"/>
              </a:spcBef>
              <a:buSzTx/>
              <a:buFont typeface="Arial" charset="0"/>
              <a:buNone/>
            </a:pPr>
            <a:r>
              <a:rPr lang="fr-FR" sz="2400" smtClean="0"/>
              <a:t>2.1 L’actuel article 1108 </a:t>
            </a:r>
            <a:r>
              <a:rPr lang="fr-FR" sz="2400" i="1" smtClean="0"/>
              <a:t>vs. </a:t>
            </a:r>
            <a:r>
              <a:rPr lang="fr-FR" sz="2400" smtClean="0"/>
              <a:t>le nouvel article 1128</a:t>
            </a:r>
          </a:p>
          <a:p>
            <a:pPr eaLnBrk="1" hangingPunct="1"/>
            <a:endParaRPr lang="fr-FR" sz="2400" smtClean="0"/>
          </a:p>
          <a:p>
            <a:pPr eaLnBrk="1" hangingPunct="1">
              <a:spcBef>
                <a:spcPts val="500"/>
              </a:spcBef>
              <a:buSzTx/>
              <a:buFont typeface="Arial" charset="0"/>
              <a:buNone/>
            </a:pPr>
            <a:r>
              <a:rPr lang="fr-FR" sz="2400" smtClean="0"/>
              <a:t>2.2 Les vices du consentement : une reprise pour l’essentiel du droit positif actuel </a:t>
            </a:r>
          </a:p>
          <a:p>
            <a:pPr eaLnBrk="1" hangingPunct="1"/>
            <a:endParaRPr lang="fr-FR" sz="2400" smtClean="0"/>
          </a:p>
          <a:p>
            <a:pPr eaLnBrk="1" hangingPunct="1">
              <a:spcBef>
                <a:spcPts val="500"/>
              </a:spcBef>
              <a:buSzTx/>
              <a:buFont typeface="Arial" charset="0"/>
              <a:buNone/>
            </a:pPr>
            <a:r>
              <a:rPr lang="fr-FR" sz="2400" smtClean="0"/>
              <a:t>2.3 Le contenu du contrat </a:t>
            </a:r>
          </a:p>
          <a:p>
            <a:pPr marL="0" lvl="1" indent="355600" eaLnBrk="1" hangingPunct="1">
              <a:spcBef>
                <a:spcPts val="500"/>
              </a:spcBef>
              <a:buSzTx/>
              <a:buFont typeface="Arial" charset="0"/>
              <a:buNone/>
            </a:pPr>
            <a:r>
              <a:rPr lang="fr-FR" sz="2400" smtClean="0"/>
              <a:t> </a:t>
            </a:r>
            <a:endParaRPr lang="fr-FR" sz="2800" smtClean="0"/>
          </a:p>
          <a:p>
            <a:pPr eaLnBrk="1" hangingPunct="1">
              <a:spcBef>
                <a:spcPts val="500"/>
              </a:spcBef>
              <a:buSzTx/>
              <a:buFont typeface="Arial" charset="0"/>
              <a:buNone/>
            </a:pPr>
            <a:r>
              <a:rPr lang="fr-FR" sz="2400" smtClean="0"/>
              <a:t>2.4 Les sanctions</a:t>
            </a: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Shape 190"/>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fontScale="90000"/>
          </a:bodyPr>
          <a:lstStyle/>
          <a:p>
            <a:pPr defTabSz="841247" eaLnBrk="1" fontAlgn="auto" hangingPunct="1">
              <a:spcBef>
                <a:spcPts val="0"/>
              </a:spcBef>
              <a:spcAft>
                <a:spcPts val="0"/>
              </a:spcAft>
              <a:defRPr sz="3588">
                <a:latin typeface="Arial"/>
                <a:ea typeface="Arial"/>
                <a:cs typeface="Arial"/>
                <a:sym typeface="Arial"/>
              </a:defRPr>
            </a:pPr>
            <a:r>
              <a:rPr sz="3588">
                <a:latin typeface="Arial"/>
                <a:ea typeface="Arial"/>
                <a:cs typeface="Arial"/>
                <a:sym typeface="Arial"/>
              </a:rPr>
              <a:t>2.1 L’actuel article 1108 </a:t>
            </a:r>
            <a:r>
              <a:rPr sz="3588" i="1">
                <a:latin typeface="Arial"/>
                <a:ea typeface="Arial"/>
                <a:cs typeface="Arial"/>
                <a:sym typeface="Arial"/>
              </a:rPr>
              <a:t>vs. </a:t>
            </a:r>
            <a:r>
              <a:rPr sz="3588">
                <a:latin typeface="Arial"/>
                <a:ea typeface="Arial"/>
                <a:cs typeface="Arial"/>
                <a:sym typeface="Arial"/>
              </a:rPr>
              <a:t>le nouvel article 1128 du code civil</a:t>
            </a:r>
          </a:p>
        </p:txBody>
      </p:sp>
      <p:sp>
        <p:nvSpPr>
          <p:cNvPr id="37890" name="Shape 191"/>
          <p:cNvSpPr>
            <a:spLocks noGrp="1"/>
          </p:cNvSpPr>
          <p:nvPr>
            <p:ph type="body" sz="quarter" idx="1"/>
          </p:nvPr>
        </p:nvSpPr>
        <p:spPr>
          <a:xfrm>
            <a:off x="571500" y="1785938"/>
            <a:ext cx="3186113" cy="2357437"/>
          </a:xfrm>
          <a:solidFill>
            <a:srgbClr val="FFFFFF"/>
          </a:solidFill>
          <a:ln w="25400">
            <a:solidFill>
              <a:schemeClr val="accent2"/>
            </a:solidFill>
            <a:round/>
          </a:ln>
        </p:spPr>
        <p:txBody>
          <a:bodyPr anchor="t"/>
          <a:lstStyle/>
          <a:p>
            <a:pPr marL="342900" indent="-342900" defTabSz="711200" eaLnBrk="1" hangingPunct="1">
              <a:lnSpc>
                <a:spcPct val="72000"/>
              </a:lnSpc>
              <a:spcBef>
                <a:spcPts val="600"/>
              </a:spcBef>
              <a:buSzPct val="100000"/>
              <a:buFont typeface="Arial" charset="0"/>
              <a:buChar char="•"/>
            </a:pPr>
            <a:r>
              <a:rPr lang="fr-FR" sz="1500" b="0" smtClean="0">
                <a:solidFill>
                  <a:srgbClr val="0070C0"/>
                </a:solidFill>
              </a:rPr>
              <a:t>C. Civ.–Art. 1108 </a:t>
            </a:r>
            <a:r>
              <a:rPr lang="fr-FR" sz="1500" smtClean="0">
                <a:solidFill>
                  <a:srgbClr val="0070C0"/>
                </a:solidFill>
              </a:rPr>
              <a:t>ancien </a:t>
            </a:r>
          </a:p>
          <a:p>
            <a:pPr marL="342900" indent="-342900" defTabSz="711200" eaLnBrk="1" hangingPunct="1">
              <a:lnSpc>
                <a:spcPct val="72000"/>
              </a:lnSpc>
              <a:spcBef>
                <a:spcPts val="600"/>
              </a:spcBef>
            </a:pPr>
            <a:r>
              <a:rPr lang="fr-FR" sz="1500" b="0" i="1" smtClean="0">
                <a:solidFill>
                  <a:srgbClr val="0070C0"/>
                </a:solidFill>
              </a:rPr>
              <a:t>« Quatre conditions sont essentielles pour la validité d’une convention :</a:t>
            </a:r>
          </a:p>
          <a:p>
            <a:pPr marL="342900" indent="-342900" defTabSz="711200" eaLnBrk="1" hangingPunct="1">
              <a:lnSpc>
                <a:spcPct val="72000"/>
              </a:lnSpc>
              <a:spcBef>
                <a:spcPts val="600"/>
              </a:spcBef>
            </a:pPr>
            <a:r>
              <a:rPr lang="fr-FR" sz="1500" b="0" i="1" smtClean="0">
                <a:solidFill>
                  <a:srgbClr val="0070C0"/>
                </a:solidFill>
              </a:rPr>
              <a:t>Le consentement de la partie qui s’oblige ;</a:t>
            </a:r>
          </a:p>
          <a:p>
            <a:pPr marL="342900" indent="-342900" defTabSz="711200" eaLnBrk="1" hangingPunct="1">
              <a:lnSpc>
                <a:spcPct val="72000"/>
              </a:lnSpc>
              <a:spcBef>
                <a:spcPts val="600"/>
              </a:spcBef>
            </a:pPr>
            <a:r>
              <a:rPr lang="fr-FR" sz="1500" b="0" i="1" smtClean="0">
                <a:solidFill>
                  <a:srgbClr val="0070C0"/>
                </a:solidFill>
              </a:rPr>
              <a:t>Sa capacité de contracter ;</a:t>
            </a:r>
          </a:p>
          <a:p>
            <a:pPr marL="342900" indent="-342900" defTabSz="711200" eaLnBrk="1" hangingPunct="1">
              <a:lnSpc>
                <a:spcPct val="72000"/>
              </a:lnSpc>
              <a:spcBef>
                <a:spcPts val="600"/>
              </a:spcBef>
            </a:pPr>
            <a:r>
              <a:rPr lang="fr-FR" sz="1500" b="0" i="1" smtClean="0">
                <a:solidFill>
                  <a:srgbClr val="0070C0"/>
                </a:solidFill>
              </a:rPr>
              <a:t>Un objet certain qui forme la matière de l’engagement ;</a:t>
            </a:r>
          </a:p>
          <a:p>
            <a:pPr marL="342900" indent="-342900" defTabSz="711200" eaLnBrk="1" hangingPunct="1">
              <a:lnSpc>
                <a:spcPct val="72000"/>
              </a:lnSpc>
              <a:spcBef>
                <a:spcPts val="600"/>
              </a:spcBef>
            </a:pPr>
            <a:r>
              <a:rPr lang="fr-FR" sz="1500" b="0" i="1" smtClean="0">
                <a:solidFill>
                  <a:srgbClr val="0070C0"/>
                </a:solidFill>
              </a:rPr>
              <a:t>Une cause licite dans l’obligation. »</a:t>
            </a:r>
          </a:p>
        </p:txBody>
      </p:sp>
      <p:sp>
        <p:nvSpPr>
          <p:cNvPr id="192" name="Shape 192"/>
          <p:cNvSpPr/>
          <p:nvPr/>
        </p:nvSpPr>
        <p:spPr>
          <a:xfrm>
            <a:off x="4500563" y="2143125"/>
            <a:ext cx="2784475" cy="1643063"/>
          </a:xfrm>
          <a:prstGeom prst="rect">
            <a:avLst/>
          </a:prstGeom>
          <a:solidFill>
            <a:srgbClr val="FFFFFF"/>
          </a:solidFill>
          <a:ln w="25400">
            <a:solidFill>
              <a:schemeClr val="accent2"/>
            </a:solidFill>
          </a:ln>
          <a:extLst>
            <a:ext uri="{C572A759-6A51-4108-AA02-DFA0A04FC94B}"/>
          </a:extLst>
        </p:spPr>
        <p:txBody>
          <a:bodyPr lIns="45719" rIns="45719">
            <a:normAutofit/>
          </a:bodyPr>
          <a:lstStyle/>
          <a:p>
            <a:pPr marL="322263" indent="-322263" defTabSz="668338" hangingPunct="0">
              <a:lnSpc>
                <a:spcPct val="72000"/>
              </a:lnSpc>
              <a:spcBef>
                <a:spcPts val="500"/>
              </a:spcBef>
              <a:buSzPct val="100000"/>
              <a:buFont typeface="Arial" charset="0"/>
              <a:buChar char="•"/>
            </a:pPr>
            <a:r>
              <a:rPr lang="fr-FR" sz="1400">
                <a:solidFill>
                  <a:srgbClr val="0070C0"/>
                </a:solidFill>
                <a:latin typeface="Calibri" pitchFamily="34" charset="0"/>
              </a:rPr>
              <a:t>C. Civ.–Art. 1128 </a:t>
            </a:r>
            <a:r>
              <a:rPr lang="fr-FR" sz="1400" b="1">
                <a:solidFill>
                  <a:srgbClr val="0070C0"/>
                </a:solidFill>
                <a:latin typeface="Calibri" pitchFamily="34" charset="0"/>
              </a:rPr>
              <a:t>nouveau</a:t>
            </a:r>
          </a:p>
          <a:p>
            <a:pPr marL="322263" indent="-322263" defTabSz="668338" hangingPunct="0">
              <a:lnSpc>
                <a:spcPct val="72000"/>
              </a:lnSpc>
              <a:spcBef>
                <a:spcPts val="500"/>
              </a:spcBef>
            </a:pPr>
            <a:r>
              <a:rPr lang="fr-FR" sz="1400" i="1">
                <a:solidFill>
                  <a:srgbClr val="0070C0"/>
                </a:solidFill>
                <a:latin typeface="Calibri" pitchFamily="34" charset="0"/>
              </a:rPr>
              <a:t>« Sont nécessaires à la validité d’un contrat :</a:t>
            </a:r>
          </a:p>
          <a:p>
            <a:pPr marL="322263" indent="-322263" defTabSz="668338" hangingPunct="0">
              <a:lnSpc>
                <a:spcPct val="72000"/>
              </a:lnSpc>
              <a:spcBef>
                <a:spcPts val="500"/>
              </a:spcBef>
            </a:pPr>
            <a:r>
              <a:rPr lang="fr-FR" sz="1400" i="1">
                <a:solidFill>
                  <a:srgbClr val="0070C0"/>
                </a:solidFill>
                <a:latin typeface="Calibri" pitchFamily="34" charset="0"/>
              </a:rPr>
              <a:t>1° Le consentement des parties ;</a:t>
            </a:r>
          </a:p>
          <a:p>
            <a:pPr marL="322263" indent="-322263" defTabSz="668338" hangingPunct="0">
              <a:lnSpc>
                <a:spcPct val="72000"/>
              </a:lnSpc>
              <a:spcBef>
                <a:spcPts val="500"/>
              </a:spcBef>
            </a:pPr>
            <a:r>
              <a:rPr lang="fr-FR" sz="1400" i="1">
                <a:solidFill>
                  <a:srgbClr val="0070C0"/>
                </a:solidFill>
                <a:latin typeface="Calibri" pitchFamily="34" charset="0"/>
              </a:rPr>
              <a:t>2° Leur capacité de contracter ;</a:t>
            </a:r>
          </a:p>
          <a:p>
            <a:pPr marL="322263" indent="-322263" defTabSz="668338" hangingPunct="0">
              <a:lnSpc>
                <a:spcPct val="72000"/>
              </a:lnSpc>
              <a:spcBef>
                <a:spcPts val="500"/>
              </a:spcBef>
            </a:pPr>
            <a:r>
              <a:rPr lang="fr-FR" sz="1400" i="1">
                <a:solidFill>
                  <a:srgbClr val="0070C0"/>
                </a:solidFill>
                <a:latin typeface="Calibri" pitchFamily="34" charset="0"/>
              </a:rPr>
              <a:t>3° Un contenu licite et certain. »</a:t>
            </a:r>
          </a:p>
        </p:txBody>
      </p:sp>
      <p:sp>
        <p:nvSpPr>
          <p:cNvPr id="37892" name="Shape 193"/>
          <p:cNvSpPr>
            <a:spLocks noChangeArrowheads="1"/>
          </p:cNvSpPr>
          <p:nvPr/>
        </p:nvSpPr>
        <p:spPr bwMode="auto">
          <a:xfrm>
            <a:off x="1143000" y="4786313"/>
            <a:ext cx="6286500" cy="1450975"/>
          </a:xfrm>
          <a:prstGeom prst="rect">
            <a:avLst/>
          </a:prstGeom>
          <a:solidFill>
            <a:srgbClr val="FFFFFF"/>
          </a:solidFill>
          <a:ln w="25400">
            <a:solidFill>
              <a:schemeClr val="accent2"/>
            </a:solidFill>
            <a:miter lim="800000"/>
            <a:headEnd/>
            <a:tailEnd/>
          </a:ln>
        </p:spPr>
        <p:txBody>
          <a:bodyPr lIns="45719" rIns="45719">
            <a:spAutoFit/>
          </a:bodyPr>
          <a:lstStyle/>
          <a:p>
            <a:pPr marL="266700" indent="-266700" hangingPunct="0">
              <a:buSzPct val="70000"/>
              <a:buFont typeface="Wingdings" pitchFamily="2" charset="2"/>
              <a:buChar char="▪"/>
            </a:pPr>
            <a:r>
              <a:rPr lang="fr-FR">
                <a:latin typeface="Calibri" pitchFamily="34" charset="0"/>
              </a:rPr>
              <a:t>Suppression de la référence à la cause et à l’objet </a:t>
            </a:r>
          </a:p>
          <a:p>
            <a:pPr marL="536575" lvl="1" indent="-268288" hangingPunct="0">
              <a:buSzPct val="70000"/>
              <a:buFont typeface="Wingdings" pitchFamily="2" charset="2"/>
              <a:buChar char="▪"/>
            </a:pPr>
            <a:r>
              <a:rPr lang="fr-FR">
                <a:latin typeface="Calibri" pitchFamily="34" charset="0"/>
              </a:rPr>
              <a:t>En faveur d’un contenu licite et certain</a:t>
            </a:r>
          </a:p>
          <a:p>
            <a:pPr marL="803275" lvl="2" indent="-266700" hangingPunct="0">
              <a:buSzPct val="70000"/>
              <a:buFont typeface="Wingdings" pitchFamily="2" charset="2"/>
              <a:buChar char="▪"/>
            </a:pPr>
            <a:r>
              <a:rPr lang="fr-FR">
                <a:latin typeface="Calibri" pitchFamily="34" charset="0"/>
              </a:rPr>
              <a:t>Mais, consolidation dans la loi des fonctions assignées par la jurisprudence à la cause</a:t>
            </a: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Shape 195"/>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fontScale="90000"/>
          </a:bodyPr>
          <a:lstStyle>
            <a:lvl1pPr defTabSz="905255">
              <a:defRPr sz="3564">
                <a:latin typeface="Arial"/>
                <a:ea typeface="Arial"/>
                <a:cs typeface="Arial"/>
                <a:sym typeface="Arial"/>
              </a:defRPr>
            </a:lvl1pPr>
          </a:lstStyle>
          <a:p>
            <a:pPr eaLnBrk="1" fontAlgn="auto" hangingPunct="1">
              <a:spcBef>
                <a:spcPts val="0"/>
              </a:spcBef>
              <a:spcAft>
                <a:spcPts val="0"/>
              </a:spcAft>
              <a:defRPr/>
            </a:pPr>
            <a:r>
              <a:t>2.2 Les vices du consentement : une reprise pour l’essentiel du droit positif</a:t>
            </a:r>
          </a:p>
        </p:txBody>
      </p:sp>
      <p:sp>
        <p:nvSpPr>
          <p:cNvPr id="196" name="Shape 196"/>
          <p:cNvSpPr>
            <a:spLocks noGrp="1"/>
          </p:cNvSpPr>
          <p:nvPr>
            <p:ph type="body" idx="1"/>
          </p:nvPr>
        </p:nvSpPr>
        <p:spPr>
          <a:solidFill>
            <a:srgbClr val="FFFFFF"/>
          </a:solidFill>
          <a:ln w="25400">
            <a:solidFill>
              <a:schemeClr val="accent2"/>
            </a:solidFill>
            <a:round/>
          </a:ln>
        </p:spPr>
        <p:txBody>
          <a:bodyPr>
            <a:normAutofit/>
          </a:bodyPr>
          <a:lstStyle/>
          <a:p>
            <a:pPr eaLnBrk="1" fontAlgn="auto" hangingPunct="1">
              <a:lnSpc>
                <a:spcPct val="90000"/>
              </a:lnSpc>
              <a:spcBef>
                <a:spcPts val="600"/>
              </a:spcBef>
              <a:spcAft>
                <a:spcPts val="0"/>
              </a:spcAft>
              <a:buFont typeface="Arial"/>
              <a:buChar char="•"/>
              <a:defRPr sz="2700"/>
            </a:pPr>
            <a:r>
              <a:rPr sz="2700">
                <a:sym typeface="Calibri"/>
              </a:rPr>
              <a:t>Dispositions générales </a:t>
            </a:r>
          </a:p>
          <a:p>
            <a:pPr marL="742950" lvl="1" indent="-285750" eaLnBrk="1" fontAlgn="auto" hangingPunct="1">
              <a:lnSpc>
                <a:spcPct val="90000"/>
              </a:lnSpc>
              <a:spcBef>
                <a:spcPts val="500"/>
              </a:spcBef>
              <a:spcAft>
                <a:spcPts val="0"/>
              </a:spcAft>
              <a:buFont typeface="Arial"/>
              <a:buChar char="–"/>
              <a:defRPr sz="2300"/>
            </a:pPr>
            <a:r>
              <a:rPr sz="2300">
                <a:sym typeface="Calibri"/>
              </a:rPr>
              <a:t>La condition de santé mentale, condition nécessaire à l’existence du consentement</a:t>
            </a:r>
          </a:p>
          <a:p>
            <a:pPr marL="25400" lvl="1" indent="-25400" eaLnBrk="1" fontAlgn="auto" hangingPunct="1">
              <a:lnSpc>
                <a:spcPct val="90000"/>
              </a:lnSpc>
              <a:spcBef>
                <a:spcPts val="400"/>
              </a:spcBef>
              <a:spcAft>
                <a:spcPts val="0"/>
              </a:spcAft>
              <a:buSzTx/>
              <a:buFont typeface="Arial"/>
              <a:buNone/>
              <a:defRPr sz="1500">
                <a:solidFill>
                  <a:srgbClr val="1F497D"/>
                </a:solidFill>
              </a:defRPr>
            </a:pPr>
            <a:r>
              <a:rPr sz="1500">
                <a:solidFill>
                  <a:srgbClr val="1F497D"/>
                </a:solidFill>
                <a:sym typeface="Calibri"/>
              </a:rPr>
              <a:t>C. Civ.– Art. 1129 nouveau </a:t>
            </a:r>
            <a:r>
              <a:rPr sz="1500" i="1">
                <a:solidFill>
                  <a:srgbClr val="1F497D"/>
                </a:solidFill>
                <a:sym typeface="Calibri"/>
              </a:rPr>
              <a:t>: </a:t>
            </a:r>
            <a:r>
              <a:rPr sz="1500">
                <a:solidFill>
                  <a:srgbClr val="1F497D"/>
                </a:solidFill>
                <a:sym typeface="Calibri"/>
              </a:rPr>
              <a:t>« </a:t>
            </a:r>
            <a:r>
              <a:rPr sz="1500" i="1">
                <a:solidFill>
                  <a:srgbClr val="1F497D"/>
                </a:solidFill>
                <a:sym typeface="Calibri"/>
              </a:rPr>
              <a:t>Conformément à l’article 414-1, il faut être sain d’esprit pour consentir valablement à un contrat. </a:t>
            </a:r>
            <a:r>
              <a:rPr sz="1500">
                <a:solidFill>
                  <a:srgbClr val="1F497D"/>
                </a:solidFill>
                <a:sym typeface="Calibri"/>
              </a:rPr>
              <a:t>»</a:t>
            </a:r>
            <a:r>
              <a:rPr sz="1900">
                <a:solidFill>
                  <a:srgbClr val="1F497D"/>
                </a:solidFill>
                <a:sym typeface="Calibri"/>
              </a:rPr>
              <a:t> </a:t>
            </a:r>
            <a:endParaRPr sz="2300">
              <a:solidFill>
                <a:srgbClr val="1F497D"/>
              </a:solidFill>
              <a:sym typeface="Calibri"/>
            </a:endParaRPr>
          </a:p>
          <a:p>
            <a:pPr marL="742950" lvl="1" indent="-285750" eaLnBrk="1" fontAlgn="auto" hangingPunct="1">
              <a:lnSpc>
                <a:spcPct val="90000"/>
              </a:lnSpc>
              <a:spcBef>
                <a:spcPts val="500"/>
              </a:spcBef>
              <a:spcAft>
                <a:spcPts val="0"/>
              </a:spcAft>
              <a:buFont typeface="Arial"/>
              <a:buChar char="–"/>
              <a:defRPr sz="2300"/>
            </a:pPr>
            <a:r>
              <a:rPr sz="2300">
                <a:sym typeface="Calibri"/>
              </a:rPr>
              <a:t>L’appréciation </a:t>
            </a:r>
            <a:r>
              <a:rPr sz="2300" i="1">
                <a:sym typeface="Calibri"/>
              </a:rPr>
              <a:t>in concreto </a:t>
            </a:r>
            <a:r>
              <a:rPr sz="2300">
                <a:sym typeface="Calibri"/>
              </a:rPr>
              <a:t>des vices du consentement</a:t>
            </a:r>
          </a:p>
          <a:p>
            <a:pPr marL="0" indent="15875" eaLnBrk="1" fontAlgn="auto" hangingPunct="1">
              <a:lnSpc>
                <a:spcPct val="90000"/>
              </a:lnSpc>
              <a:spcBef>
                <a:spcPts val="300"/>
              </a:spcBef>
              <a:spcAft>
                <a:spcPts val="0"/>
              </a:spcAft>
              <a:buSzTx/>
              <a:buFont typeface="Arial"/>
              <a:buNone/>
              <a:defRPr sz="1500">
                <a:solidFill>
                  <a:srgbClr val="1F497D"/>
                </a:solidFill>
              </a:defRPr>
            </a:pPr>
            <a:r>
              <a:rPr sz="1500">
                <a:solidFill>
                  <a:srgbClr val="1F497D"/>
                </a:solidFill>
                <a:sym typeface="Calibri"/>
              </a:rPr>
              <a:t>C. Civ.– Art. 1130 nouveau : « L’erreur, le dol et la violence vicient le consentement lorsqu’ils sont de telle nature que, sans eux, l’une des parties n’aurait pas contracté ou aurait contracté à des conditions substantiellement différentes.</a:t>
            </a:r>
            <a:endParaRPr sz="2700">
              <a:solidFill>
                <a:srgbClr val="1F497D"/>
              </a:solidFill>
              <a:sym typeface="Calibri"/>
            </a:endParaRPr>
          </a:p>
          <a:p>
            <a:pPr marL="0" indent="15875" eaLnBrk="1" fontAlgn="auto" hangingPunct="1">
              <a:lnSpc>
                <a:spcPct val="90000"/>
              </a:lnSpc>
              <a:spcBef>
                <a:spcPts val="300"/>
              </a:spcBef>
              <a:spcAft>
                <a:spcPts val="0"/>
              </a:spcAft>
              <a:buSzTx/>
              <a:buFont typeface="Arial"/>
              <a:buNone/>
              <a:defRPr sz="1500">
                <a:solidFill>
                  <a:srgbClr val="1F497D"/>
                </a:solidFill>
              </a:defRPr>
            </a:pPr>
            <a:r>
              <a:rPr sz="1500">
                <a:solidFill>
                  <a:srgbClr val="1F497D"/>
                </a:solidFill>
                <a:sym typeface="Calibri"/>
              </a:rPr>
              <a:t>Leur caractère déterminant s’apprécie eu égard aux personnes et aux circonstances dans lesquelles le consentement a été donné. » </a:t>
            </a:r>
            <a:endParaRPr sz="2700">
              <a:solidFill>
                <a:srgbClr val="1F497D"/>
              </a:solidFill>
              <a:sym typeface="Calibri"/>
            </a:endParaRPr>
          </a:p>
          <a:p>
            <a:pPr marL="742950" lvl="1" indent="-285750" eaLnBrk="1" fontAlgn="auto" hangingPunct="1">
              <a:lnSpc>
                <a:spcPct val="90000"/>
              </a:lnSpc>
              <a:spcBef>
                <a:spcPts val="500"/>
              </a:spcBef>
              <a:spcAft>
                <a:spcPts val="0"/>
              </a:spcAft>
              <a:buFont typeface="Arial"/>
              <a:buChar char="–"/>
              <a:defRPr sz="2300"/>
            </a:pPr>
            <a:r>
              <a:rPr sz="2300">
                <a:sym typeface="Calibri"/>
              </a:rPr>
              <a:t>La nullité relative et le régime de l’action en nullité </a:t>
            </a:r>
          </a:p>
          <a:p>
            <a:pPr marL="25400" lvl="1" indent="-25400" algn="just" eaLnBrk="1" fontAlgn="auto" hangingPunct="1">
              <a:lnSpc>
                <a:spcPct val="90000"/>
              </a:lnSpc>
              <a:spcBef>
                <a:spcPts val="300"/>
              </a:spcBef>
              <a:spcAft>
                <a:spcPts val="0"/>
              </a:spcAft>
              <a:buSzTx/>
              <a:buFont typeface="Arial"/>
              <a:buNone/>
              <a:defRPr sz="1500">
                <a:solidFill>
                  <a:srgbClr val="1F497D"/>
                </a:solidFill>
              </a:defRPr>
            </a:pPr>
            <a:r>
              <a:rPr sz="1500">
                <a:solidFill>
                  <a:srgbClr val="1F497D"/>
                </a:solidFill>
                <a:sym typeface="Calibri"/>
              </a:rPr>
              <a:t>C. Civ.– Art. 1131 nouveau </a:t>
            </a:r>
            <a:r>
              <a:rPr sz="1500" i="1">
                <a:solidFill>
                  <a:srgbClr val="1F497D"/>
                </a:solidFill>
                <a:sym typeface="Calibri"/>
              </a:rPr>
              <a:t>: « Les vices du consentement sont une cause de nullité relative du contrat.</a:t>
            </a:r>
            <a:r>
              <a:rPr sz="1500">
                <a:solidFill>
                  <a:srgbClr val="1F497D"/>
                </a:solidFill>
                <a:sym typeface="Calibri"/>
              </a:rPr>
              <a:t> </a:t>
            </a:r>
            <a:r>
              <a:rPr sz="1500" i="1">
                <a:solidFill>
                  <a:srgbClr val="1F497D"/>
                </a:solidFill>
                <a:sym typeface="Calibri"/>
              </a:rPr>
              <a:t>»</a:t>
            </a:r>
            <a:endParaRPr sz="2300">
              <a:solidFill>
                <a:srgbClr val="1F497D"/>
              </a:solidFill>
              <a:sym typeface="Calibri"/>
            </a:endParaRPr>
          </a:p>
          <a:p>
            <a:pPr marL="25400" lvl="1" indent="-25400" algn="just" eaLnBrk="1" fontAlgn="auto" hangingPunct="1">
              <a:lnSpc>
                <a:spcPct val="90000"/>
              </a:lnSpc>
              <a:spcBef>
                <a:spcPts val="500"/>
              </a:spcBef>
              <a:spcAft>
                <a:spcPts val="0"/>
              </a:spcAft>
              <a:buSzTx/>
              <a:buFont typeface="Arial"/>
              <a:buNone/>
              <a:defRPr sz="1500">
                <a:solidFill>
                  <a:srgbClr val="1F497D"/>
                </a:solidFill>
              </a:defRPr>
            </a:pPr>
            <a:r>
              <a:rPr sz="1500">
                <a:solidFill>
                  <a:srgbClr val="1F497D"/>
                </a:solidFill>
                <a:sym typeface="Calibri"/>
              </a:rPr>
              <a:t>Art. 1144. nouveau : </a:t>
            </a:r>
            <a:r>
              <a:rPr sz="1500" i="1">
                <a:solidFill>
                  <a:srgbClr val="1F497D"/>
                </a:solidFill>
                <a:sym typeface="Calibri"/>
              </a:rPr>
              <a:t>« Le délai de l’action en nullité ne court, en cas d’erreur ou de dol, que du jour où ils ont été découverts et, en cas de violence, que du jour où elle a cessé. » </a:t>
            </a:r>
            <a:r>
              <a:rPr sz="2300" i="1">
                <a:solidFill>
                  <a:srgbClr val="1F497D"/>
                </a:solidFill>
                <a:sym typeface="Calibri"/>
              </a:rPr>
              <a:t> </a:t>
            </a: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Shape 198"/>
          <p:cNvSpPr>
            <a:spLocks noGrp="1"/>
          </p:cNvSpPr>
          <p:nvPr>
            <p:ph type="title"/>
          </p:nvPr>
        </p:nvSpPr>
        <p:spPr>
          <a:xfrm>
            <a:off x="428625" y="285750"/>
            <a:ext cx="8229600" cy="1143000"/>
          </a:xfrm>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fontScale="90000"/>
          </a:bodyPr>
          <a:lstStyle>
            <a:lvl1pPr defTabSz="905255">
              <a:defRPr sz="3564">
                <a:latin typeface="Arial"/>
                <a:ea typeface="Arial"/>
                <a:cs typeface="Arial"/>
                <a:sym typeface="Arial"/>
              </a:defRPr>
            </a:lvl1pPr>
          </a:lstStyle>
          <a:p>
            <a:pPr eaLnBrk="1" fontAlgn="auto" hangingPunct="1">
              <a:spcBef>
                <a:spcPts val="0"/>
              </a:spcBef>
              <a:spcAft>
                <a:spcPts val="0"/>
              </a:spcAft>
              <a:defRPr/>
            </a:pPr>
            <a:r>
              <a:t>2.2 Les vices du consentement : une reprise pour l’essentiel du droit positif</a:t>
            </a:r>
          </a:p>
        </p:txBody>
      </p:sp>
      <p:sp>
        <p:nvSpPr>
          <p:cNvPr id="39938" name="Shape 199"/>
          <p:cNvSpPr>
            <a:spLocks noGrp="1"/>
          </p:cNvSpPr>
          <p:nvPr>
            <p:ph type="body" idx="1"/>
          </p:nvPr>
        </p:nvSpPr>
        <p:spPr>
          <a:solidFill>
            <a:srgbClr val="FFFFFF"/>
          </a:solidFill>
          <a:ln w="25400">
            <a:solidFill>
              <a:schemeClr val="accent2"/>
            </a:solidFill>
            <a:round/>
          </a:ln>
        </p:spPr>
        <p:txBody>
          <a:bodyPr/>
          <a:lstStyle/>
          <a:p>
            <a:pPr eaLnBrk="1" hangingPunct="1"/>
            <a:r>
              <a:rPr lang="fr-FR" smtClean="0"/>
              <a:t>L’erreur : codification de la jurisprudence (1132 à 1136 du C. Civ.)</a:t>
            </a:r>
          </a:p>
          <a:p>
            <a:pPr marL="742950" lvl="1" indent="-285750" eaLnBrk="1" hangingPunct="1">
              <a:spcBef>
                <a:spcPts val="600"/>
              </a:spcBef>
            </a:pPr>
            <a:r>
              <a:rPr lang="fr-FR" sz="2800" smtClean="0"/>
              <a:t>Objet de l’erreur </a:t>
            </a:r>
          </a:p>
          <a:p>
            <a:pPr marL="1143000" lvl="2" indent="-228600" eaLnBrk="1" hangingPunct="1">
              <a:spcBef>
                <a:spcPts val="500"/>
              </a:spcBef>
            </a:pPr>
            <a:r>
              <a:rPr lang="fr-FR" sz="2400" smtClean="0"/>
              <a:t>Erreur de droit ou de fait EXCUSABLE affectant :</a:t>
            </a:r>
          </a:p>
          <a:p>
            <a:pPr marL="1600200" lvl="3" indent="-228600" eaLnBrk="1" hangingPunct="1">
              <a:spcBef>
                <a:spcPts val="400"/>
              </a:spcBef>
            </a:pPr>
            <a:r>
              <a:rPr lang="fr-FR" sz="2000" smtClean="0"/>
              <a:t>Les qualités essentielles de la prestation de l’une ou l’autre partie </a:t>
            </a:r>
          </a:p>
          <a:p>
            <a:pPr marL="1600200" lvl="3" indent="-228600" eaLnBrk="1" hangingPunct="1">
              <a:spcBef>
                <a:spcPts val="400"/>
              </a:spcBef>
            </a:pPr>
            <a:r>
              <a:rPr lang="fr-FR" sz="2000" smtClean="0"/>
              <a:t>Ou, les qualités essentielles du cocontractant s’il s’agit d’un contrat </a:t>
            </a:r>
            <a:r>
              <a:rPr lang="fr-FR" sz="2000" i="1" smtClean="0"/>
              <a:t>intuitu personae</a:t>
            </a:r>
          </a:p>
          <a:p>
            <a:pPr marL="1143000" lvl="2" indent="-228600" eaLnBrk="1" hangingPunct="1">
              <a:spcBef>
                <a:spcPts val="500"/>
              </a:spcBef>
            </a:pPr>
            <a:r>
              <a:rPr lang="fr-FR" sz="2400" smtClean="0"/>
              <a:t>Erreur sur le motif d’une libéralité, en l’absence duquel son auteur n’aurait pas disposé</a:t>
            </a: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 name="Shape 201"/>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lvl1pPr>
              <a:defRPr sz="3200">
                <a:latin typeface="Arial"/>
                <a:ea typeface="Arial"/>
                <a:cs typeface="Arial"/>
                <a:sym typeface="Arial"/>
              </a:defRPr>
            </a:lvl1pPr>
          </a:lstStyle>
          <a:p>
            <a:pPr eaLnBrk="1" fontAlgn="auto" hangingPunct="1">
              <a:spcBef>
                <a:spcPts val="0"/>
              </a:spcBef>
              <a:spcAft>
                <a:spcPts val="0"/>
              </a:spcAft>
              <a:defRPr/>
            </a:pPr>
            <a:r>
              <a:t>2.2 Les vices du consentement : une reprise pour l’essentiel du droit positif</a:t>
            </a:r>
          </a:p>
        </p:txBody>
      </p:sp>
      <p:sp>
        <p:nvSpPr>
          <p:cNvPr id="40962" name="Shape 202"/>
          <p:cNvSpPr>
            <a:spLocks noGrp="1"/>
          </p:cNvSpPr>
          <p:nvPr>
            <p:ph type="body" idx="1"/>
          </p:nvPr>
        </p:nvSpPr>
        <p:spPr>
          <a:solidFill>
            <a:srgbClr val="FFFFFF"/>
          </a:solidFill>
          <a:ln w="25400">
            <a:solidFill>
              <a:schemeClr val="accent2"/>
            </a:solidFill>
            <a:round/>
          </a:ln>
        </p:spPr>
        <p:txBody>
          <a:bodyPr/>
          <a:lstStyle/>
          <a:p>
            <a:pPr marL="742950" lvl="1" indent="-285750" eaLnBrk="1" hangingPunct="1">
              <a:lnSpc>
                <a:spcPct val="80000"/>
              </a:lnSpc>
              <a:spcBef>
                <a:spcPts val="600"/>
              </a:spcBef>
            </a:pPr>
            <a:r>
              <a:rPr lang="fr-FR" sz="2500" smtClean="0"/>
              <a:t>Exclusions </a:t>
            </a:r>
          </a:p>
          <a:p>
            <a:pPr marL="1143000" lvl="2" indent="-228600" eaLnBrk="1" hangingPunct="1">
              <a:lnSpc>
                <a:spcPct val="80000"/>
              </a:lnSpc>
              <a:spcBef>
                <a:spcPts val="500"/>
              </a:spcBef>
            </a:pPr>
            <a:r>
              <a:rPr lang="fr-FR" sz="2200" smtClean="0"/>
              <a:t>L’acceptation d’un aléa chasse l’erreur</a:t>
            </a:r>
          </a:p>
          <a:p>
            <a:pPr marL="1143000" lvl="2" indent="-228600" eaLnBrk="1" hangingPunct="1">
              <a:lnSpc>
                <a:spcPct val="80000"/>
              </a:lnSpc>
              <a:spcBef>
                <a:spcPts val="500"/>
              </a:spcBef>
            </a:pPr>
            <a:r>
              <a:rPr lang="fr-FR" sz="2200" smtClean="0"/>
              <a:t>L’erreur sur un simple motif (sauf si les parties en font expressément un élément déterminant de leur consentement)</a:t>
            </a:r>
          </a:p>
          <a:p>
            <a:pPr marL="1143000" lvl="2" indent="-228600" eaLnBrk="1" hangingPunct="1">
              <a:lnSpc>
                <a:spcPct val="80000"/>
              </a:lnSpc>
              <a:spcBef>
                <a:spcPts val="500"/>
              </a:spcBef>
            </a:pPr>
            <a:r>
              <a:rPr lang="fr-FR" sz="2200" smtClean="0"/>
              <a:t>L’erreur sur la valeur </a:t>
            </a:r>
          </a:p>
          <a:p>
            <a:pPr marL="1600200" lvl="3" indent="-228600" eaLnBrk="1" hangingPunct="1">
              <a:lnSpc>
                <a:spcPct val="80000"/>
              </a:lnSpc>
              <a:spcBef>
                <a:spcPts val="400"/>
              </a:spcBef>
            </a:pPr>
            <a:r>
              <a:rPr lang="fr-FR" sz="1800" smtClean="0"/>
              <a:t>Reprise de la jurisprudence rendue notamment en matière de cession de droits sociaux </a:t>
            </a:r>
          </a:p>
          <a:p>
            <a:pPr marL="2057400" lvl="4" indent="-228600" eaLnBrk="1" hangingPunct="1">
              <a:lnSpc>
                <a:spcPct val="80000"/>
              </a:lnSpc>
              <a:spcBef>
                <a:spcPts val="200"/>
              </a:spcBef>
            </a:pPr>
            <a:r>
              <a:rPr lang="fr-FR" sz="1200" smtClean="0"/>
              <a:t>L’erreur alléguée n’a affecté que la valeur des actions cédées et n’a pas empêché la société cible de poursuivre son activité (cf. Cass. Com. 18 février 1997, n°95-12.617)</a:t>
            </a:r>
            <a:endParaRPr lang="fr-FR" sz="1800" smtClean="0"/>
          </a:p>
          <a:p>
            <a:pPr marL="1600200" lvl="3" indent="-228600" eaLnBrk="1" hangingPunct="1">
              <a:lnSpc>
                <a:spcPct val="80000"/>
              </a:lnSpc>
              <a:spcBef>
                <a:spcPts val="400"/>
              </a:spcBef>
            </a:pPr>
            <a:r>
              <a:rPr lang="fr-FR" sz="1800" smtClean="0"/>
              <a:t>Les termes du nouvel article réservent-ils l’hypothèse dans laquelle la valeur rélève de l’essence du contrat ?</a:t>
            </a:r>
          </a:p>
          <a:p>
            <a:pPr marL="2057400" lvl="4" indent="-228600" eaLnBrk="1" hangingPunct="1">
              <a:lnSpc>
                <a:spcPct val="80000"/>
              </a:lnSpc>
              <a:spcBef>
                <a:spcPts val="200"/>
              </a:spcBef>
            </a:pPr>
            <a:r>
              <a:rPr lang="fr-FR" sz="1200" smtClean="0"/>
              <a:t>Pour rappel, admission de l’erreur substantielle à l’origine de l’erreur sur la valeur (ex. Indisponibilité du matériel constituant l’essentiel de l’actif de la cible : erreur sur les qualités substantielles des parts cédées – Cass. Com. 17 octobre 1995 n°93-20.523)</a:t>
            </a:r>
            <a:endParaRPr lang="fr-FR" sz="1800" smtClean="0"/>
          </a:p>
          <a:p>
            <a:pPr marL="2057400" lvl="4" indent="-228600" eaLnBrk="1" hangingPunct="1">
              <a:lnSpc>
                <a:spcPct val="80000"/>
              </a:lnSpc>
              <a:spcBef>
                <a:spcPts val="200"/>
              </a:spcBef>
            </a:pPr>
            <a:r>
              <a:rPr lang="fr-FR" sz="1200" smtClean="0"/>
              <a:t>En matière de contrats de franchise, admission de l’erreur substantielle sur la rentabilité de l’activité entreprise (Cass. Com.12 juin 2012, n°11-19.047)</a:t>
            </a: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 name="Shape 204"/>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lvl1pPr>
              <a:defRPr sz="3200">
                <a:latin typeface="Arial"/>
                <a:ea typeface="Arial"/>
                <a:cs typeface="Arial"/>
                <a:sym typeface="Arial"/>
              </a:defRPr>
            </a:lvl1pPr>
          </a:lstStyle>
          <a:p>
            <a:pPr eaLnBrk="1" fontAlgn="auto" hangingPunct="1">
              <a:spcBef>
                <a:spcPts val="0"/>
              </a:spcBef>
              <a:spcAft>
                <a:spcPts val="0"/>
              </a:spcAft>
              <a:defRPr/>
            </a:pPr>
            <a:r>
              <a:t>2.2 Les vices du consentement : une reprise pour l’essentiel du droit positif</a:t>
            </a:r>
          </a:p>
        </p:txBody>
      </p:sp>
      <p:sp>
        <p:nvSpPr>
          <p:cNvPr id="41986" name="Shape 205"/>
          <p:cNvSpPr>
            <a:spLocks noGrp="1"/>
          </p:cNvSpPr>
          <p:nvPr>
            <p:ph type="body" idx="1"/>
          </p:nvPr>
        </p:nvSpPr>
        <p:spPr>
          <a:solidFill>
            <a:srgbClr val="FFFFFF"/>
          </a:solidFill>
          <a:ln w="25400">
            <a:solidFill>
              <a:schemeClr val="accent2"/>
            </a:solidFill>
            <a:round/>
          </a:ln>
        </p:spPr>
        <p:txBody>
          <a:bodyPr/>
          <a:lstStyle/>
          <a:p>
            <a:pPr eaLnBrk="1" hangingPunct="1">
              <a:lnSpc>
                <a:spcPct val="80000"/>
              </a:lnSpc>
              <a:spcBef>
                <a:spcPts val="500"/>
              </a:spcBef>
            </a:pPr>
            <a:r>
              <a:rPr lang="fr-FR" sz="2200" smtClean="0"/>
              <a:t>Le dol : une notion précisée et conforme à la jurisprudence (1137 à 1139 du C. Civ.)</a:t>
            </a:r>
          </a:p>
          <a:p>
            <a:pPr eaLnBrk="1" hangingPunct="1">
              <a:lnSpc>
                <a:spcPct val="80000"/>
              </a:lnSpc>
              <a:spcBef>
                <a:spcPts val="500"/>
              </a:spcBef>
            </a:pPr>
            <a:endParaRPr lang="fr-FR" sz="2200" smtClean="0"/>
          </a:p>
          <a:p>
            <a:pPr marL="742950" lvl="1" indent="-285750" eaLnBrk="1" hangingPunct="1">
              <a:lnSpc>
                <a:spcPct val="80000"/>
              </a:lnSpc>
              <a:spcBef>
                <a:spcPts val="400"/>
              </a:spcBef>
            </a:pPr>
            <a:r>
              <a:rPr lang="fr-FR" sz="1900" smtClean="0"/>
              <a:t>Formes du dol </a:t>
            </a:r>
          </a:p>
          <a:p>
            <a:pPr marL="1143000" lvl="2" indent="-228600" eaLnBrk="1" hangingPunct="1">
              <a:lnSpc>
                <a:spcPct val="80000"/>
              </a:lnSpc>
              <a:spcBef>
                <a:spcPts val="300"/>
              </a:spcBef>
            </a:pPr>
            <a:r>
              <a:rPr lang="fr-FR" sz="1600" smtClean="0"/>
              <a:t>Soit des manoeuvres, soit des mensonges, </a:t>
            </a:r>
          </a:p>
          <a:p>
            <a:pPr marL="1143000" lvl="2" indent="-228600" eaLnBrk="1" hangingPunct="1">
              <a:lnSpc>
                <a:spcPct val="80000"/>
              </a:lnSpc>
              <a:spcBef>
                <a:spcPts val="300"/>
              </a:spcBef>
            </a:pPr>
            <a:r>
              <a:rPr lang="fr-FR" sz="1600" smtClean="0"/>
              <a:t>Soit une réticence dolosive </a:t>
            </a:r>
          </a:p>
          <a:p>
            <a:pPr marL="1600200" lvl="3" indent="-228600" eaLnBrk="1" hangingPunct="1">
              <a:lnSpc>
                <a:spcPct val="80000"/>
              </a:lnSpc>
              <a:spcBef>
                <a:spcPts val="300"/>
              </a:spcBef>
            </a:pPr>
            <a:r>
              <a:rPr lang="fr-FR" sz="1400" smtClean="0"/>
              <a:t>Dissimulation intentionnelle d’une information alors que la partie  connaît le caractère déterminant de l’information pour l’autre partie </a:t>
            </a:r>
          </a:p>
          <a:p>
            <a:pPr marL="2057400" lvl="4" indent="-228600" eaLnBrk="1" hangingPunct="1">
              <a:lnSpc>
                <a:spcPct val="80000"/>
              </a:lnSpc>
              <a:spcBef>
                <a:spcPts val="300"/>
              </a:spcBef>
            </a:pPr>
            <a:r>
              <a:rPr lang="fr-FR" sz="1400" smtClean="0"/>
              <a:t>Articulation avec le devoir général d’information précontractuel : </a:t>
            </a:r>
            <a:r>
              <a:rPr lang="fr-FR" sz="1400" i="1" smtClean="0"/>
              <a:t>« ce n’est que si la violation de l’obligation d’information a été faite intentionnellement pour tromper l’autre contractant, qu’elle sera constitutive d’un dol entraînant la nullité du contrat » </a:t>
            </a:r>
            <a:r>
              <a:rPr lang="fr-FR" sz="1400" smtClean="0"/>
              <a:t>(extrait du rapport)</a:t>
            </a:r>
          </a:p>
          <a:p>
            <a:pPr marL="742950" lvl="1" indent="-285750" eaLnBrk="1" hangingPunct="1">
              <a:lnSpc>
                <a:spcPct val="80000"/>
              </a:lnSpc>
              <a:spcBef>
                <a:spcPts val="400"/>
              </a:spcBef>
            </a:pPr>
            <a:r>
              <a:rPr lang="fr-FR" sz="1900" smtClean="0"/>
              <a:t>Auteurs du dol </a:t>
            </a:r>
          </a:p>
          <a:p>
            <a:pPr marL="1143000" lvl="2" indent="-228600" eaLnBrk="1" hangingPunct="1">
              <a:lnSpc>
                <a:spcPct val="80000"/>
              </a:lnSpc>
              <a:spcBef>
                <a:spcPts val="300"/>
              </a:spcBef>
            </a:pPr>
            <a:r>
              <a:rPr lang="fr-FR" sz="1600" smtClean="0"/>
              <a:t>Représentant, gérant d’affaires, préposé ou porte-fort du contractant…</a:t>
            </a:r>
          </a:p>
          <a:p>
            <a:pPr marL="1143000" lvl="2" indent="-228600" eaLnBrk="1" hangingPunct="1">
              <a:lnSpc>
                <a:spcPct val="80000"/>
              </a:lnSpc>
              <a:spcBef>
                <a:spcPts val="300"/>
              </a:spcBef>
            </a:pPr>
            <a:r>
              <a:rPr lang="fr-FR" sz="1600" smtClean="0"/>
              <a:t>…mais également le tiers de connivence avec le contractant</a:t>
            </a:r>
          </a:p>
          <a:p>
            <a:pPr marL="742950" lvl="1" indent="-285750" eaLnBrk="1" hangingPunct="1">
              <a:lnSpc>
                <a:spcPct val="80000"/>
              </a:lnSpc>
              <a:spcBef>
                <a:spcPts val="400"/>
              </a:spcBef>
            </a:pPr>
            <a:r>
              <a:rPr lang="fr-FR" sz="1900" smtClean="0"/>
              <a:t>Admission de l’erreur sur la valeur ou sur un simple motif en cas de dol</a:t>
            </a: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 name="Shape 207"/>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lvl1pPr>
              <a:defRPr sz="3200">
                <a:latin typeface="Arial"/>
                <a:ea typeface="Arial"/>
                <a:cs typeface="Arial"/>
                <a:sym typeface="Arial"/>
              </a:defRPr>
            </a:lvl1pPr>
          </a:lstStyle>
          <a:p>
            <a:pPr eaLnBrk="1" fontAlgn="auto" hangingPunct="1">
              <a:spcBef>
                <a:spcPts val="0"/>
              </a:spcBef>
              <a:spcAft>
                <a:spcPts val="0"/>
              </a:spcAft>
              <a:defRPr/>
            </a:pPr>
            <a:r>
              <a:t>2.2 Les vices du consentement : une reprise pour l’essentiel du droit positif</a:t>
            </a:r>
          </a:p>
        </p:txBody>
      </p:sp>
      <p:sp>
        <p:nvSpPr>
          <p:cNvPr id="208" name="Shape 208"/>
          <p:cNvSpPr>
            <a:spLocks noGrp="1"/>
          </p:cNvSpPr>
          <p:nvPr>
            <p:ph type="body" idx="1"/>
          </p:nvPr>
        </p:nvSpPr>
        <p:spPr>
          <a:solidFill>
            <a:srgbClr val="FFFFFF"/>
          </a:solidFill>
          <a:ln w="25400">
            <a:solidFill>
              <a:schemeClr val="accent2"/>
            </a:solidFill>
            <a:round/>
          </a:ln>
        </p:spPr>
        <p:txBody>
          <a:bodyPr>
            <a:normAutofit/>
          </a:bodyPr>
          <a:lstStyle/>
          <a:p>
            <a:pPr eaLnBrk="1" hangingPunct="1">
              <a:lnSpc>
                <a:spcPct val="80000"/>
              </a:lnSpc>
              <a:spcBef>
                <a:spcPts val="600"/>
              </a:spcBef>
            </a:pPr>
            <a:r>
              <a:rPr lang="fr-FR" sz="2700" smtClean="0"/>
              <a:t>La violence : une notion modernisée (1140 à 1143 du C. Civ.)</a:t>
            </a:r>
          </a:p>
          <a:p>
            <a:pPr marL="742950" lvl="1" indent="-285750" eaLnBrk="1" hangingPunct="1">
              <a:lnSpc>
                <a:spcPct val="80000"/>
              </a:lnSpc>
              <a:spcBef>
                <a:spcPts val="500"/>
              </a:spcBef>
              <a:buFont typeface="Arial" charset="0"/>
              <a:buChar char="►"/>
            </a:pPr>
            <a:r>
              <a:rPr lang="fr-FR" sz="2300" smtClean="0"/>
              <a:t>Extension du champ de la violence</a:t>
            </a:r>
          </a:p>
          <a:p>
            <a:pPr marL="1143000" lvl="2" indent="-228600" eaLnBrk="1" hangingPunct="1">
              <a:lnSpc>
                <a:spcPct val="80000"/>
              </a:lnSpc>
              <a:spcBef>
                <a:spcPts val="400"/>
              </a:spcBef>
              <a:buFont typeface="Arial" charset="0"/>
              <a:buChar char="►"/>
            </a:pPr>
            <a:r>
              <a:rPr lang="fr-FR" sz="2000" smtClean="0"/>
              <a:t>Prise en compte de la menace sur les proches </a:t>
            </a:r>
          </a:p>
          <a:p>
            <a:pPr marL="1600200" lvl="3" indent="-228600" eaLnBrk="1" hangingPunct="1">
              <a:lnSpc>
                <a:spcPct val="80000"/>
              </a:lnSpc>
              <a:spcBef>
                <a:spcPts val="400"/>
              </a:spcBef>
              <a:buFont typeface="Arial" charset="0"/>
              <a:buChar char="►"/>
            </a:pPr>
            <a:r>
              <a:rPr lang="fr-FR" sz="1700" smtClean="0"/>
              <a:t>Notion plus large que les époux, les descendants ou les ascendants</a:t>
            </a:r>
          </a:p>
          <a:p>
            <a:pPr marL="1143000" lvl="2" indent="-228600" eaLnBrk="1" hangingPunct="1">
              <a:lnSpc>
                <a:spcPct val="80000"/>
              </a:lnSpc>
              <a:spcBef>
                <a:spcPts val="400"/>
              </a:spcBef>
              <a:buFont typeface="Arial" charset="0"/>
              <a:buChar char="►"/>
            </a:pPr>
            <a:r>
              <a:rPr lang="fr-FR" sz="2000" smtClean="0"/>
              <a:t>Nouveauté : l’abus de dépendance</a:t>
            </a:r>
          </a:p>
          <a:p>
            <a:pPr marL="1600200" lvl="3" indent="-228600" eaLnBrk="1" hangingPunct="1">
              <a:lnSpc>
                <a:spcPct val="80000"/>
              </a:lnSpc>
              <a:spcBef>
                <a:spcPts val="400"/>
              </a:spcBef>
              <a:buFont typeface="Arial" charset="0"/>
              <a:buChar char="►"/>
            </a:pPr>
            <a:r>
              <a:rPr lang="fr-FR" sz="1700" smtClean="0"/>
              <a:t>Critères nécessaires : abus de l’état de dépendance du cocontractant pour en tirer un avantage manifestement excessif</a:t>
            </a:r>
          </a:p>
          <a:p>
            <a:pPr marL="2057400" lvl="4" indent="-228600" eaLnBrk="1" hangingPunct="1">
              <a:lnSpc>
                <a:spcPct val="80000"/>
              </a:lnSpc>
              <a:spcBef>
                <a:spcPts val="400"/>
              </a:spcBef>
              <a:buFont typeface="Arial" charset="0"/>
              <a:buChar char="►"/>
            </a:pPr>
            <a:r>
              <a:rPr lang="fr-FR" sz="1700" smtClean="0"/>
              <a:t>Référence à la contrainte économique dégagée par la jurisprudence (Cass. Civ 1ère, 30 mai 2000, n°98-15.242 et Cass. Civ 1ère, 3 avril 2002 n°00-12.932)</a:t>
            </a:r>
          </a:p>
          <a:p>
            <a:pPr marL="2057400" lvl="4" indent="-228600" eaLnBrk="1" hangingPunct="1">
              <a:lnSpc>
                <a:spcPct val="80000"/>
              </a:lnSpc>
              <a:spcBef>
                <a:spcPts val="400"/>
              </a:spcBef>
              <a:buFont typeface="Arial" charset="0"/>
              <a:buChar char="►"/>
            </a:pPr>
            <a:r>
              <a:rPr lang="fr-FR" sz="1700" smtClean="0"/>
              <a:t>La chancellerie donne l’exemple de la cession des droits d’auteur d’un salarié à l’entreprise qui l’emploie, dans la crainte d’une compression du personnel annoncée par l’employeur</a:t>
            </a:r>
          </a:p>
          <a:p>
            <a:pPr marL="2057400" lvl="4" indent="-228600" eaLnBrk="1" hangingPunct="1">
              <a:lnSpc>
                <a:spcPct val="80000"/>
              </a:lnSpc>
              <a:spcBef>
                <a:spcPts val="400"/>
              </a:spcBef>
              <a:buFont typeface="Arial" charset="0"/>
              <a:buChar char="►"/>
            </a:pPr>
            <a:r>
              <a:rPr lang="fr-FR" sz="1700" smtClean="0"/>
              <a:t>A noter : l’abus de l’état de dépendance n’est pas circonscrit à la seule dépendance économique (cf. rapport)</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Shape 126"/>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p>
            <a:pPr eaLnBrk="1" fontAlgn="auto" hangingPunct="1">
              <a:spcBef>
                <a:spcPts val="0"/>
              </a:spcBef>
              <a:spcAft>
                <a:spcPts val="0"/>
              </a:spcAft>
              <a:defRPr/>
            </a:pPr>
            <a:r>
              <a:rPr>
                <a:sym typeface="Calibri"/>
              </a:rPr>
              <a:t>SOMMAIRE </a:t>
            </a:r>
          </a:p>
        </p:txBody>
      </p:sp>
      <p:sp>
        <p:nvSpPr>
          <p:cNvPr id="16386" name="Shape 127"/>
          <p:cNvSpPr>
            <a:spLocks noGrp="1"/>
          </p:cNvSpPr>
          <p:nvPr>
            <p:ph type="body" idx="1"/>
          </p:nvPr>
        </p:nvSpPr>
        <p:spPr>
          <a:solidFill>
            <a:srgbClr val="FFFFFF"/>
          </a:solidFill>
          <a:ln w="25400">
            <a:solidFill>
              <a:schemeClr val="accent2"/>
            </a:solidFill>
            <a:round/>
          </a:ln>
        </p:spPr>
        <p:txBody>
          <a:bodyPr/>
          <a:lstStyle/>
          <a:p>
            <a:pPr eaLnBrk="1" hangingPunct="1"/>
            <a:endParaRPr lang="fr-FR" sz="3100" smtClean="0"/>
          </a:p>
          <a:p>
            <a:pPr eaLnBrk="1" hangingPunct="1"/>
            <a:r>
              <a:rPr lang="fr-FR" sz="3100" smtClean="0"/>
              <a:t>Propos liminaires sur la réforme (</a:t>
            </a:r>
            <a:r>
              <a:rPr lang="fr-FR" sz="3100" i="1" smtClean="0"/>
              <a:t>I.</a:t>
            </a:r>
            <a:r>
              <a:rPr lang="fr-FR" sz="3100" smtClean="0"/>
              <a:t>)</a:t>
            </a:r>
          </a:p>
          <a:p>
            <a:pPr eaLnBrk="1" hangingPunct="1">
              <a:buSzTx/>
              <a:buFont typeface="Arial" charset="0"/>
              <a:buNone/>
            </a:pPr>
            <a:endParaRPr lang="fr-FR" sz="3100" smtClean="0"/>
          </a:p>
          <a:p>
            <a:pPr eaLnBrk="1" hangingPunct="1"/>
            <a:r>
              <a:rPr lang="fr-FR" sz="3100" smtClean="0"/>
              <a:t>La formation du contrat, quels changements ? (</a:t>
            </a:r>
            <a:r>
              <a:rPr lang="fr-FR" sz="3100" i="1" smtClean="0"/>
              <a:t>II.</a:t>
            </a:r>
            <a:r>
              <a:rPr lang="fr-FR" sz="3100" smtClean="0"/>
              <a:t>)</a:t>
            </a:r>
          </a:p>
          <a:p>
            <a:pPr eaLnBrk="1" hangingPunct="1">
              <a:buSzTx/>
              <a:buFont typeface="Arial" charset="0"/>
              <a:buNone/>
            </a:pPr>
            <a:r>
              <a:rPr lang="fr-FR" sz="3100" smtClean="0"/>
              <a:t>	</a:t>
            </a:r>
          </a:p>
          <a:p>
            <a:pPr eaLnBrk="1" hangingPunct="1"/>
            <a:r>
              <a:rPr lang="fr-FR" sz="3100" smtClean="0"/>
              <a:t>L’exécution du contrat et ses aléas (</a:t>
            </a:r>
            <a:r>
              <a:rPr lang="fr-FR" sz="3100" i="1" smtClean="0"/>
              <a:t>III.</a:t>
            </a:r>
            <a:r>
              <a:rPr lang="fr-FR" sz="3100" smtClean="0"/>
              <a:t>) </a:t>
            </a:r>
          </a:p>
        </p:txBody>
      </p:sp>
    </p:spTree>
  </p:cSld>
  <p:clrMapOvr>
    <a:masterClrMapping/>
  </p:clrMapOvr>
  <p:transition spd="med"/>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Shape 210"/>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lvl1pPr>
              <a:defRPr>
                <a:latin typeface="Arial"/>
                <a:ea typeface="Arial"/>
                <a:cs typeface="Arial"/>
                <a:sym typeface="Arial"/>
              </a:defRPr>
            </a:lvl1pPr>
          </a:lstStyle>
          <a:p>
            <a:pPr eaLnBrk="1" fontAlgn="auto" hangingPunct="1">
              <a:spcBef>
                <a:spcPts val="0"/>
              </a:spcBef>
              <a:spcAft>
                <a:spcPts val="0"/>
              </a:spcAft>
              <a:defRPr/>
            </a:pPr>
            <a:r>
              <a:t>2.3 Le contenu du contrat</a:t>
            </a:r>
          </a:p>
        </p:txBody>
      </p:sp>
      <p:sp>
        <p:nvSpPr>
          <p:cNvPr id="44034" name="Shape 211"/>
          <p:cNvSpPr>
            <a:spLocks noGrp="1"/>
          </p:cNvSpPr>
          <p:nvPr>
            <p:ph type="body" idx="1"/>
          </p:nvPr>
        </p:nvSpPr>
        <p:spPr>
          <a:solidFill>
            <a:srgbClr val="FFFFFF"/>
          </a:solidFill>
          <a:ln w="25400">
            <a:solidFill>
              <a:schemeClr val="accent2"/>
            </a:solidFill>
            <a:round/>
          </a:ln>
        </p:spPr>
        <p:txBody>
          <a:bodyPr/>
          <a:lstStyle/>
          <a:p>
            <a:pPr eaLnBrk="1" hangingPunct="1">
              <a:spcBef>
                <a:spcPts val="500"/>
              </a:spcBef>
            </a:pPr>
            <a:r>
              <a:rPr lang="fr-FR" sz="2400" smtClean="0"/>
              <a:t>Dispositions générales </a:t>
            </a:r>
          </a:p>
          <a:p>
            <a:pPr marL="742950" lvl="1" indent="-285750" eaLnBrk="1" hangingPunct="1">
              <a:spcBef>
                <a:spcPts val="400"/>
              </a:spcBef>
            </a:pPr>
            <a:r>
              <a:rPr lang="fr-FR" sz="2000" smtClean="0"/>
              <a:t>Conformité du contrat à l’ordre public</a:t>
            </a:r>
            <a:endParaRPr lang="fr-FR" sz="2800" smtClean="0"/>
          </a:p>
          <a:p>
            <a:pPr marL="1143000" lvl="2" indent="-228600" eaLnBrk="1" hangingPunct="1">
              <a:spcBef>
                <a:spcPts val="400"/>
              </a:spcBef>
            </a:pPr>
            <a:r>
              <a:rPr lang="fr-FR" sz="1800" smtClean="0"/>
              <a:t>Application tant aux stipulations elles-mêmes …</a:t>
            </a:r>
            <a:endParaRPr lang="fr-FR" sz="2400" smtClean="0"/>
          </a:p>
          <a:p>
            <a:pPr marL="1600200" lvl="3" indent="-228600" eaLnBrk="1" hangingPunct="1">
              <a:spcBef>
                <a:spcPts val="300"/>
              </a:spcBef>
            </a:pPr>
            <a:r>
              <a:rPr lang="fr-FR" sz="1600" smtClean="0"/>
              <a:t>Référence à la licéité de l’objet</a:t>
            </a:r>
          </a:p>
          <a:p>
            <a:pPr marL="1143000" lvl="2" indent="-228600" eaLnBrk="1" hangingPunct="1">
              <a:spcBef>
                <a:spcPts val="400"/>
              </a:spcBef>
            </a:pPr>
            <a:r>
              <a:rPr lang="fr-FR" sz="1800" smtClean="0"/>
              <a:t>…qu’au but…</a:t>
            </a:r>
            <a:endParaRPr lang="fr-FR" sz="2400" smtClean="0"/>
          </a:p>
          <a:p>
            <a:pPr marL="1600200" lvl="3" indent="-228600" eaLnBrk="1" hangingPunct="1">
              <a:spcBef>
                <a:spcPts val="300"/>
              </a:spcBef>
            </a:pPr>
            <a:r>
              <a:rPr lang="fr-FR" sz="1600" smtClean="0"/>
              <a:t>Référence à la licéité de la cause subjective</a:t>
            </a:r>
            <a:endParaRPr lang="fr-FR" sz="2000" smtClean="0"/>
          </a:p>
          <a:p>
            <a:pPr marL="1600200" lvl="3" indent="-228600" eaLnBrk="1" hangingPunct="1">
              <a:spcBef>
                <a:spcPts val="300"/>
              </a:spcBef>
            </a:pPr>
            <a:r>
              <a:rPr lang="fr-FR" sz="1600" smtClean="0"/>
              <a:t>…que ce dernier ait été connu ou non</a:t>
            </a:r>
            <a:endParaRPr lang="fr-FR" sz="2000" smtClean="0"/>
          </a:p>
          <a:p>
            <a:pPr marL="2057400" lvl="4" indent="-228600" eaLnBrk="1" hangingPunct="1">
              <a:spcBef>
                <a:spcPts val="300"/>
              </a:spcBef>
            </a:pPr>
            <a:r>
              <a:rPr lang="fr-FR" sz="1600" smtClean="0"/>
              <a:t>cf. Cass. Civ 1ère, 7 octobre 1998, n°96-14.359 : nullité d’un contrat pour cause illicite ou immorale, même lorsque l'une des parties n'a pas eu connaissance du caractère illicite ou immoral du motif déterminant de la conclusion du contrat (déductions fiscales illégales)</a:t>
            </a:r>
            <a:r>
              <a:rPr lang="fr-FR" sz="1600" smtClean="0">
                <a:solidFill>
                  <a:srgbClr val="1F497D"/>
                </a:solidFill>
              </a:rPr>
              <a:t> </a:t>
            </a:r>
            <a:endParaRPr lang="fr-FR" sz="2000" smtClean="0"/>
          </a:p>
          <a:p>
            <a:pPr eaLnBrk="1" hangingPunct="1">
              <a:spcBef>
                <a:spcPts val="400"/>
              </a:spcBef>
            </a:pPr>
            <a:r>
              <a:rPr lang="fr-FR" sz="1800" smtClean="0">
                <a:solidFill>
                  <a:srgbClr val="0070C0"/>
                </a:solidFill>
              </a:rPr>
              <a:t>C. Civ. Art. 1162. nouveau – </a:t>
            </a:r>
            <a:r>
              <a:rPr lang="fr-FR" sz="1800" i="1" smtClean="0">
                <a:solidFill>
                  <a:srgbClr val="0070C0"/>
                </a:solidFill>
              </a:rPr>
              <a:t>« Le contrat ne peut déroger à l’ordre public ni par ses stipulations, ni par son but, que ce dernier ait été connu ou non par toutes les parties. » </a:t>
            </a:r>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3" name="Shape 213"/>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lvl1pPr>
              <a:defRPr>
                <a:latin typeface="Arial"/>
                <a:ea typeface="Arial"/>
                <a:cs typeface="Arial"/>
                <a:sym typeface="Arial"/>
              </a:defRPr>
            </a:lvl1pPr>
          </a:lstStyle>
          <a:p>
            <a:pPr eaLnBrk="1" fontAlgn="auto" hangingPunct="1">
              <a:spcBef>
                <a:spcPts val="0"/>
              </a:spcBef>
              <a:spcAft>
                <a:spcPts val="0"/>
              </a:spcAft>
              <a:defRPr/>
            </a:pPr>
            <a:r>
              <a:t>2.3 Le contenu du contrat</a:t>
            </a:r>
          </a:p>
        </p:txBody>
      </p:sp>
      <p:sp>
        <p:nvSpPr>
          <p:cNvPr id="214" name="Shape 214"/>
          <p:cNvSpPr>
            <a:spLocks noGrp="1"/>
          </p:cNvSpPr>
          <p:nvPr>
            <p:ph type="body" idx="1"/>
          </p:nvPr>
        </p:nvSpPr>
        <p:spPr>
          <a:solidFill>
            <a:srgbClr val="FFFFFF"/>
          </a:solidFill>
          <a:ln w="25400">
            <a:solidFill>
              <a:schemeClr val="accent2"/>
            </a:solidFill>
            <a:round/>
          </a:ln>
        </p:spPr>
        <p:txBody>
          <a:bodyPr>
            <a:normAutofit/>
          </a:bodyPr>
          <a:lstStyle/>
          <a:p>
            <a:pPr marL="328613" indent="-328613" defTabSz="876300" eaLnBrk="1" hangingPunct="1">
              <a:lnSpc>
                <a:spcPct val="90000"/>
              </a:lnSpc>
              <a:spcBef>
                <a:spcPts val="600"/>
              </a:spcBef>
              <a:buFont typeface="Arial" charset="0"/>
              <a:buChar char="►"/>
            </a:pPr>
            <a:r>
              <a:rPr lang="fr-FR" sz="2500" smtClean="0"/>
              <a:t>La jurisprudence “Chronopost” consacrée (Cass. Com. 22 octobre 1996, n° 93-18.632)</a:t>
            </a:r>
          </a:p>
          <a:p>
            <a:pPr marL="712788" lvl="1" indent="-273050" defTabSz="876300" eaLnBrk="1" hangingPunct="1">
              <a:lnSpc>
                <a:spcPct val="90000"/>
              </a:lnSpc>
              <a:spcBef>
                <a:spcPts val="500"/>
              </a:spcBef>
              <a:buFont typeface="Arial" charset="0"/>
              <a:buChar char="►"/>
            </a:pPr>
            <a:r>
              <a:rPr lang="fr-FR" sz="2200" smtClean="0"/>
              <a:t>Le texte prohibe « toute clause » …</a:t>
            </a:r>
          </a:p>
          <a:p>
            <a:pPr marL="1096963" lvl="2" indent="-219075" defTabSz="876300" eaLnBrk="1" hangingPunct="1">
              <a:lnSpc>
                <a:spcPct val="90000"/>
              </a:lnSpc>
              <a:spcBef>
                <a:spcPts val="400"/>
              </a:spcBef>
              <a:buFont typeface="Arial" charset="0"/>
              <a:buChar char="►"/>
            </a:pPr>
            <a:r>
              <a:rPr lang="fr-FR" sz="1900" smtClean="0"/>
              <a:t>…donc, pas uniquement les clauses limitatives de responsabilité </a:t>
            </a:r>
          </a:p>
          <a:p>
            <a:pPr marL="1535113" lvl="3" indent="-219075" defTabSz="876300" eaLnBrk="1" hangingPunct="1">
              <a:lnSpc>
                <a:spcPct val="90000"/>
              </a:lnSpc>
              <a:spcBef>
                <a:spcPts val="300"/>
              </a:spcBef>
              <a:buFont typeface="Arial" charset="0"/>
              <a:buChar char="►"/>
            </a:pPr>
            <a:r>
              <a:rPr lang="fr-FR" sz="1600" smtClean="0"/>
              <a:t>Quelles autres clauses ?</a:t>
            </a:r>
          </a:p>
          <a:p>
            <a:pPr marL="1974850" lvl="4" indent="-219075" defTabSz="876300" eaLnBrk="1" hangingPunct="1">
              <a:lnSpc>
                <a:spcPct val="90000"/>
              </a:lnSpc>
              <a:spcBef>
                <a:spcPts val="300"/>
              </a:spcBef>
              <a:buFont typeface="Arial" charset="0"/>
              <a:buChar char="►"/>
            </a:pPr>
            <a:r>
              <a:rPr lang="fr-FR" sz="1600" smtClean="0"/>
              <a:t>Par ex., la clause d’arbitrage qui empêche le créancier de faire valoir ses droits ?</a:t>
            </a:r>
          </a:p>
          <a:p>
            <a:pPr marL="712788" lvl="1" indent="-273050" defTabSz="876300" eaLnBrk="1" hangingPunct="1">
              <a:lnSpc>
                <a:spcPct val="90000"/>
              </a:lnSpc>
              <a:spcBef>
                <a:spcPts val="500"/>
              </a:spcBef>
              <a:buFont typeface="Arial" charset="0"/>
              <a:buChar char="►"/>
            </a:pPr>
            <a:r>
              <a:rPr lang="fr-FR" sz="2200" smtClean="0"/>
              <a:t>Critère : privation de la substance de l’obligation essentielle</a:t>
            </a:r>
          </a:p>
          <a:p>
            <a:pPr marL="1535113" lvl="3" indent="-219075" defTabSz="876300" eaLnBrk="1" hangingPunct="1">
              <a:lnSpc>
                <a:spcPct val="90000"/>
              </a:lnSpc>
              <a:spcBef>
                <a:spcPts val="300"/>
              </a:spcBef>
              <a:buFont typeface="Arial" charset="0"/>
              <a:buChar char="►"/>
            </a:pPr>
            <a:r>
              <a:rPr lang="fr-FR" sz="1600" smtClean="0"/>
              <a:t>Cf. Arrêt Faurecia : Cass. com. 29 juin 2010, n°09-11.841 </a:t>
            </a:r>
          </a:p>
          <a:p>
            <a:pPr marL="712788" lvl="1" indent="-273050" defTabSz="876300" eaLnBrk="1" hangingPunct="1">
              <a:lnSpc>
                <a:spcPct val="90000"/>
              </a:lnSpc>
              <a:spcBef>
                <a:spcPts val="500"/>
              </a:spcBef>
              <a:buFont typeface="Arial" charset="0"/>
              <a:buChar char="►"/>
            </a:pPr>
            <a:r>
              <a:rPr lang="fr-FR" sz="2200" smtClean="0"/>
              <a:t>Sanction : clause réputée non écrite</a:t>
            </a:r>
          </a:p>
          <a:p>
            <a:pPr marL="712788" lvl="1" indent="-273050" defTabSz="876300" eaLnBrk="1" hangingPunct="1">
              <a:lnSpc>
                <a:spcPct val="90000"/>
              </a:lnSpc>
              <a:spcBef>
                <a:spcPts val="500"/>
              </a:spcBef>
              <a:buSzTx/>
              <a:buFont typeface="Arial" charset="0"/>
              <a:buNone/>
            </a:pPr>
            <a:r>
              <a:rPr lang="fr-FR" sz="1900" smtClean="0">
                <a:solidFill>
                  <a:srgbClr val="1F497D"/>
                </a:solidFill>
              </a:rPr>
              <a:t>C. Civ. </a:t>
            </a:r>
            <a:r>
              <a:rPr lang="fr-FR" sz="2200" smtClean="0">
                <a:solidFill>
                  <a:srgbClr val="1F497D"/>
                </a:solidFill>
              </a:rPr>
              <a:t>Art</a:t>
            </a:r>
            <a:r>
              <a:rPr lang="fr-FR" sz="1900" smtClean="0">
                <a:solidFill>
                  <a:srgbClr val="1F497D"/>
                </a:solidFill>
              </a:rPr>
              <a:t>. 1170. nouveau – </a:t>
            </a:r>
            <a:r>
              <a:rPr lang="fr-FR" sz="1900" i="1" smtClean="0">
                <a:solidFill>
                  <a:srgbClr val="1F497D"/>
                </a:solidFill>
              </a:rPr>
              <a:t>« </a:t>
            </a:r>
            <a:r>
              <a:rPr lang="fr-FR" sz="1900" b="1" i="1" smtClean="0">
                <a:solidFill>
                  <a:srgbClr val="1F497D"/>
                </a:solidFill>
              </a:rPr>
              <a:t>Toute clause </a:t>
            </a:r>
            <a:r>
              <a:rPr lang="fr-FR" sz="1900" i="1" smtClean="0">
                <a:solidFill>
                  <a:srgbClr val="1F497D"/>
                </a:solidFill>
              </a:rPr>
              <a:t>qui prive de sa substance l’obligation essentielle du débiteur est réputée non écrite. »</a:t>
            </a:r>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 name="Shape 216"/>
          <p:cNvSpPr>
            <a:spLocks noGrp="1"/>
          </p:cNvSpPr>
          <p:nvPr>
            <p:ph type="title"/>
          </p:nvPr>
        </p:nvSpPr>
        <p:spPr>
          <a:xfrm>
            <a:off x="500063" y="285750"/>
            <a:ext cx="8229600" cy="1143000"/>
          </a:xfrm>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lvl1pPr>
              <a:defRPr>
                <a:latin typeface="Arial"/>
                <a:ea typeface="Arial"/>
                <a:cs typeface="Arial"/>
                <a:sym typeface="Arial"/>
              </a:defRPr>
            </a:lvl1pPr>
          </a:lstStyle>
          <a:p>
            <a:pPr eaLnBrk="1" fontAlgn="auto" hangingPunct="1">
              <a:spcBef>
                <a:spcPts val="0"/>
              </a:spcBef>
              <a:spcAft>
                <a:spcPts val="0"/>
              </a:spcAft>
              <a:defRPr/>
            </a:pPr>
            <a:r>
              <a:t>2.3 Le contenu du contrat</a:t>
            </a:r>
          </a:p>
        </p:txBody>
      </p:sp>
      <p:sp>
        <p:nvSpPr>
          <p:cNvPr id="217" name="Shape 217"/>
          <p:cNvSpPr>
            <a:spLocks noGrp="1"/>
          </p:cNvSpPr>
          <p:nvPr>
            <p:ph type="body" idx="1"/>
          </p:nvPr>
        </p:nvSpPr>
        <p:spPr>
          <a:solidFill>
            <a:srgbClr val="FFFFFF"/>
          </a:solidFill>
          <a:ln w="25400">
            <a:solidFill>
              <a:schemeClr val="accent2"/>
            </a:solidFill>
            <a:round/>
          </a:ln>
        </p:spPr>
        <p:txBody>
          <a:bodyPr>
            <a:normAutofit/>
          </a:bodyPr>
          <a:lstStyle/>
          <a:p>
            <a:pPr marL="336042" indent="-336042" defTabSz="896111" eaLnBrk="1" fontAlgn="auto" hangingPunct="1">
              <a:spcBef>
                <a:spcPts val="500"/>
              </a:spcBef>
              <a:spcAft>
                <a:spcPts val="0"/>
              </a:spcAft>
              <a:buFont typeface="Arial"/>
              <a:buChar char="►"/>
              <a:defRPr sz="2352"/>
            </a:pPr>
            <a:r>
              <a:rPr sz="2352">
                <a:sym typeface="Calibri"/>
              </a:rPr>
              <a:t>Le déséquilibre significatif dans le code civil (1/4)</a:t>
            </a:r>
          </a:p>
          <a:p>
            <a:pPr marL="728091" lvl="1" indent="-280035" defTabSz="896111" eaLnBrk="1" fontAlgn="auto" hangingPunct="1">
              <a:spcBef>
                <a:spcPts val="400"/>
              </a:spcBef>
              <a:spcAft>
                <a:spcPts val="0"/>
              </a:spcAft>
              <a:buFont typeface="Arial"/>
              <a:buChar char="►"/>
              <a:defRPr sz="1960"/>
            </a:pPr>
            <a:r>
              <a:rPr sz="1960">
                <a:sym typeface="Calibri"/>
              </a:rPr>
              <a:t>Application du texte </a:t>
            </a:r>
            <a:r>
              <a:rPr sz="1960" b="1">
                <a:sym typeface="Calibri"/>
              </a:rPr>
              <a:t>aux seuls contrats d’adhésion</a:t>
            </a:r>
          </a:p>
          <a:p>
            <a:pPr marL="1120140" lvl="2" indent="-224027" defTabSz="896111" eaLnBrk="1" fontAlgn="auto" hangingPunct="1">
              <a:spcBef>
                <a:spcPts val="400"/>
              </a:spcBef>
              <a:spcAft>
                <a:spcPts val="0"/>
              </a:spcAft>
              <a:buFont typeface="Arial"/>
              <a:buChar char="►"/>
              <a:defRPr sz="1764"/>
            </a:pPr>
            <a:r>
              <a:rPr sz="1764">
                <a:sym typeface="Calibri"/>
              </a:rPr>
              <a:t>Des difficultés pourront naître de la définition des contrats d’adhésion</a:t>
            </a:r>
          </a:p>
          <a:p>
            <a:pPr marL="728091" lvl="1" indent="-280035" defTabSz="896111" eaLnBrk="1" fontAlgn="auto" hangingPunct="1">
              <a:spcBef>
                <a:spcPts val="400"/>
              </a:spcBef>
              <a:spcAft>
                <a:spcPts val="0"/>
              </a:spcAft>
              <a:buFont typeface="Arial"/>
              <a:buChar char="►"/>
              <a:defRPr sz="1960"/>
            </a:pPr>
            <a:r>
              <a:rPr sz="1960">
                <a:sym typeface="Calibri"/>
              </a:rPr>
              <a:t>Insécurité juridique quant à la qualification de clause abusive (« déséquilibre », « significatif ») </a:t>
            </a:r>
            <a:endParaRPr sz="2744">
              <a:sym typeface="Calibri"/>
            </a:endParaRPr>
          </a:p>
          <a:p>
            <a:pPr marL="1120140" lvl="2" indent="-224027" defTabSz="896111" eaLnBrk="1" fontAlgn="auto" hangingPunct="1">
              <a:spcBef>
                <a:spcPts val="400"/>
              </a:spcBef>
              <a:spcAft>
                <a:spcPts val="0"/>
              </a:spcAft>
              <a:buFont typeface="Arial"/>
              <a:buChar char="►"/>
              <a:defRPr sz="1764"/>
            </a:pPr>
            <a:r>
              <a:rPr sz="1764">
                <a:sym typeface="Calibri"/>
              </a:rPr>
              <a:t>Comment identifier les critères du déséquilibre significatif ? </a:t>
            </a:r>
            <a:endParaRPr sz="2352">
              <a:sym typeface="Calibri"/>
            </a:endParaRPr>
          </a:p>
          <a:p>
            <a:pPr marL="728091" lvl="1" indent="-280035" defTabSz="896111" eaLnBrk="1" fontAlgn="auto" hangingPunct="1">
              <a:spcBef>
                <a:spcPts val="400"/>
              </a:spcBef>
              <a:spcAft>
                <a:spcPts val="0"/>
              </a:spcAft>
              <a:buFont typeface="Arial"/>
              <a:buChar char="►"/>
              <a:defRPr sz="1960"/>
            </a:pPr>
            <a:r>
              <a:rPr sz="1960">
                <a:sym typeface="Calibri"/>
              </a:rPr>
              <a:t>Appréciation du déséquilibre significatif</a:t>
            </a:r>
          </a:p>
          <a:p>
            <a:pPr marL="1120140" lvl="2" indent="-224027" defTabSz="896111" eaLnBrk="1" fontAlgn="auto" hangingPunct="1">
              <a:spcBef>
                <a:spcPts val="400"/>
              </a:spcBef>
              <a:spcAft>
                <a:spcPts val="0"/>
              </a:spcAft>
              <a:buFont typeface="Arial"/>
              <a:buChar char="►"/>
              <a:defRPr sz="1764"/>
            </a:pPr>
            <a:r>
              <a:rPr sz="1764">
                <a:sym typeface="Calibri"/>
              </a:rPr>
              <a:t>Exclusion de l’objet principal du contrat et de l’adéquation du prix à la prestation</a:t>
            </a:r>
          </a:p>
          <a:p>
            <a:pPr marL="728091" lvl="1" indent="-280035" defTabSz="896111" eaLnBrk="1" fontAlgn="auto" hangingPunct="1">
              <a:spcBef>
                <a:spcPts val="400"/>
              </a:spcBef>
              <a:spcAft>
                <a:spcPts val="0"/>
              </a:spcAft>
              <a:buFont typeface="Arial"/>
              <a:buChar char="►"/>
              <a:defRPr sz="1960"/>
            </a:pPr>
            <a:r>
              <a:rPr sz="1960">
                <a:sym typeface="Calibri"/>
              </a:rPr>
              <a:t>Sanction : clause réputée non écrite</a:t>
            </a:r>
          </a:p>
          <a:p>
            <a:pPr marL="0" indent="15557" algn="just" defTabSz="896111" eaLnBrk="1" fontAlgn="auto" hangingPunct="1">
              <a:spcBef>
                <a:spcPts val="300"/>
              </a:spcBef>
              <a:spcAft>
                <a:spcPts val="0"/>
              </a:spcAft>
              <a:buSzTx/>
              <a:buFont typeface="Arial"/>
              <a:buNone/>
              <a:defRPr sz="1372">
                <a:solidFill>
                  <a:srgbClr val="1F497D"/>
                </a:solidFill>
              </a:defRPr>
            </a:pPr>
            <a:r>
              <a:rPr sz="1372">
                <a:solidFill>
                  <a:srgbClr val="1F497D"/>
                </a:solidFill>
                <a:sym typeface="Calibri"/>
              </a:rPr>
              <a:t>C. Civ. Art. 1171. nouveau – </a:t>
            </a:r>
            <a:r>
              <a:rPr sz="1372" i="1">
                <a:solidFill>
                  <a:srgbClr val="1F497D"/>
                </a:solidFill>
                <a:sym typeface="Calibri"/>
              </a:rPr>
              <a:t>« Dans un contrat d’adhésion, toute clause qui crée un déséquilibre significatif entre les droits et obligations des parties au contrat est réputée non écrite.</a:t>
            </a:r>
          </a:p>
          <a:p>
            <a:pPr marL="0" indent="15557" algn="just" defTabSz="896111" eaLnBrk="1" fontAlgn="auto" hangingPunct="1">
              <a:spcBef>
                <a:spcPts val="300"/>
              </a:spcBef>
              <a:spcAft>
                <a:spcPts val="0"/>
              </a:spcAft>
              <a:buSzTx/>
              <a:buFont typeface="Arial"/>
              <a:buNone/>
              <a:defRPr sz="1372" i="1">
                <a:solidFill>
                  <a:srgbClr val="1F497D"/>
                </a:solidFill>
              </a:defRPr>
            </a:pPr>
            <a:r>
              <a:rPr sz="1372" i="1">
                <a:solidFill>
                  <a:srgbClr val="1F497D"/>
                </a:solidFill>
                <a:sym typeface="Calibri"/>
              </a:rPr>
              <a:t>L’appréciation du déséquilibre significatif ne porte ni sur l’objet principal du contrat ni sur l’adéquation du prix à la prestation. »</a:t>
            </a:r>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Shape 219"/>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lvl1pPr>
              <a:defRPr>
                <a:latin typeface="Arial"/>
                <a:ea typeface="Arial"/>
                <a:cs typeface="Arial"/>
                <a:sym typeface="Arial"/>
              </a:defRPr>
            </a:lvl1pPr>
          </a:lstStyle>
          <a:p>
            <a:pPr eaLnBrk="1" fontAlgn="auto" hangingPunct="1">
              <a:spcBef>
                <a:spcPts val="0"/>
              </a:spcBef>
              <a:spcAft>
                <a:spcPts val="0"/>
              </a:spcAft>
              <a:defRPr/>
            </a:pPr>
            <a:r>
              <a:t>2.3 Le contenu du contrat</a:t>
            </a:r>
          </a:p>
        </p:txBody>
      </p:sp>
      <p:sp>
        <p:nvSpPr>
          <p:cNvPr id="220" name="Shape 220"/>
          <p:cNvSpPr>
            <a:spLocks noGrp="1"/>
          </p:cNvSpPr>
          <p:nvPr>
            <p:ph type="body" idx="1"/>
          </p:nvPr>
        </p:nvSpPr>
        <p:spPr>
          <a:xfrm>
            <a:off x="457200" y="1600200"/>
            <a:ext cx="8329613" cy="4972050"/>
          </a:xfrm>
          <a:solidFill>
            <a:srgbClr val="FFFFFF"/>
          </a:solidFill>
          <a:ln w="25400">
            <a:solidFill>
              <a:schemeClr val="accent2"/>
            </a:solidFill>
            <a:round/>
          </a:ln>
        </p:spPr>
        <p:txBody>
          <a:bodyPr>
            <a:normAutofit/>
          </a:bodyPr>
          <a:lstStyle/>
          <a:p>
            <a:pPr marL="336042" indent="-336042" defTabSz="896111" eaLnBrk="1" fontAlgn="auto" hangingPunct="1">
              <a:lnSpc>
                <a:spcPct val="80000"/>
              </a:lnSpc>
              <a:spcBef>
                <a:spcPts val="500"/>
              </a:spcBef>
              <a:spcAft>
                <a:spcPts val="0"/>
              </a:spcAft>
              <a:buFont typeface="Arial"/>
              <a:buChar char="►"/>
              <a:defRPr sz="2156"/>
            </a:pPr>
            <a:r>
              <a:rPr sz="2156">
                <a:sym typeface="Calibri"/>
              </a:rPr>
              <a:t>Le déséquilibre significatif dans le code civil (2/4)</a:t>
            </a:r>
          </a:p>
          <a:p>
            <a:pPr marL="728091" lvl="1" indent="-280035" defTabSz="896111" eaLnBrk="1" fontAlgn="auto" hangingPunct="1">
              <a:lnSpc>
                <a:spcPct val="80000"/>
              </a:lnSpc>
              <a:spcBef>
                <a:spcPts val="400"/>
              </a:spcBef>
              <a:spcAft>
                <a:spcPts val="0"/>
              </a:spcAft>
              <a:buFont typeface="Arial"/>
              <a:buChar char="►"/>
              <a:defRPr sz="1764"/>
            </a:pPr>
            <a:r>
              <a:rPr sz="1764">
                <a:sym typeface="Calibri"/>
              </a:rPr>
              <a:t>Notion déjà présente </a:t>
            </a:r>
            <a:endParaRPr sz="1862">
              <a:sym typeface="Calibri"/>
            </a:endParaRPr>
          </a:p>
          <a:p>
            <a:pPr marL="336042" indent="-336042" defTabSz="896111" eaLnBrk="1" fontAlgn="auto" hangingPunct="1">
              <a:lnSpc>
                <a:spcPct val="80000"/>
              </a:lnSpc>
              <a:spcBef>
                <a:spcPts val="500"/>
              </a:spcBef>
              <a:spcAft>
                <a:spcPts val="0"/>
              </a:spcAft>
              <a:buFont typeface="Arial"/>
              <a:buChar char="•"/>
              <a:defRPr sz="2156"/>
            </a:pPr>
            <a:endParaRPr sz="1862">
              <a:sym typeface="Calibri"/>
            </a:endParaRPr>
          </a:p>
          <a:p>
            <a:pPr marL="336042" indent="-336042" defTabSz="896111" eaLnBrk="1" fontAlgn="auto" hangingPunct="1">
              <a:lnSpc>
                <a:spcPct val="80000"/>
              </a:lnSpc>
              <a:spcBef>
                <a:spcPts val="500"/>
              </a:spcBef>
              <a:spcAft>
                <a:spcPts val="0"/>
              </a:spcAft>
              <a:buFont typeface="Arial"/>
              <a:buChar char="•"/>
              <a:defRPr sz="2156"/>
            </a:pPr>
            <a:endParaRPr sz="1862">
              <a:sym typeface="Calibri"/>
            </a:endParaRPr>
          </a:p>
          <a:p>
            <a:pPr marL="336042" indent="-336042" defTabSz="896111" eaLnBrk="1" fontAlgn="auto" hangingPunct="1">
              <a:lnSpc>
                <a:spcPct val="80000"/>
              </a:lnSpc>
              <a:spcBef>
                <a:spcPts val="500"/>
              </a:spcBef>
              <a:spcAft>
                <a:spcPts val="0"/>
              </a:spcAft>
              <a:buFont typeface="Arial"/>
              <a:buChar char="•"/>
              <a:defRPr sz="2156"/>
            </a:pPr>
            <a:endParaRPr sz="1862">
              <a:sym typeface="Calibri"/>
            </a:endParaRPr>
          </a:p>
          <a:p>
            <a:pPr marL="336042" indent="-336042" defTabSz="896111" eaLnBrk="1" fontAlgn="auto" hangingPunct="1">
              <a:lnSpc>
                <a:spcPct val="80000"/>
              </a:lnSpc>
              <a:spcBef>
                <a:spcPts val="500"/>
              </a:spcBef>
              <a:spcAft>
                <a:spcPts val="0"/>
              </a:spcAft>
              <a:buFont typeface="Arial"/>
              <a:buChar char="•"/>
              <a:defRPr sz="2156"/>
            </a:pPr>
            <a:endParaRPr sz="1862">
              <a:sym typeface="Calibri"/>
            </a:endParaRPr>
          </a:p>
          <a:p>
            <a:pPr marL="1120140" lvl="2" indent="-224027" defTabSz="896111" eaLnBrk="1" fontAlgn="auto" hangingPunct="1">
              <a:lnSpc>
                <a:spcPct val="80000"/>
              </a:lnSpc>
              <a:spcBef>
                <a:spcPts val="300"/>
              </a:spcBef>
              <a:spcAft>
                <a:spcPts val="0"/>
              </a:spcAft>
              <a:buFont typeface="Arial"/>
              <a:buChar char="►"/>
              <a:defRPr sz="1568"/>
            </a:pPr>
            <a:endParaRPr sz="1862">
              <a:sym typeface="Calibri"/>
            </a:endParaRPr>
          </a:p>
          <a:p>
            <a:pPr marL="1120140" lvl="2" indent="-224027" defTabSz="896111" eaLnBrk="1" fontAlgn="auto" hangingPunct="1">
              <a:lnSpc>
                <a:spcPct val="80000"/>
              </a:lnSpc>
              <a:spcBef>
                <a:spcPts val="300"/>
              </a:spcBef>
              <a:spcAft>
                <a:spcPts val="0"/>
              </a:spcAft>
              <a:buFont typeface="Arial"/>
              <a:buChar char="►"/>
              <a:defRPr sz="1568"/>
            </a:pPr>
            <a:endParaRPr sz="1862">
              <a:sym typeface="Calibri"/>
            </a:endParaRPr>
          </a:p>
          <a:p>
            <a:pPr marL="1120140" lvl="2" indent="-224027" defTabSz="896111" eaLnBrk="1" fontAlgn="auto" hangingPunct="1">
              <a:lnSpc>
                <a:spcPct val="80000"/>
              </a:lnSpc>
              <a:spcBef>
                <a:spcPts val="300"/>
              </a:spcBef>
              <a:spcAft>
                <a:spcPts val="0"/>
              </a:spcAft>
              <a:buFont typeface="Arial"/>
              <a:buChar char="►"/>
              <a:defRPr sz="1568"/>
            </a:pPr>
            <a:endParaRPr sz="1862">
              <a:sym typeface="Calibri"/>
            </a:endParaRPr>
          </a:p>
          <a:p>
            <a:pPr marL="336042" indent="-336042" defTabSz="896111" eaLnBrk="1" fontAlgn="auto" hangingPunct="1">
              <a:lnSpc>
                <a:spcPct val="80000"/>
              </a:lnSpc>
              <a:spcBef>
                <a:spcPts val="500"/>
              </a:spcBef>
              <a:spcAft>
                <a:spcPts val="0"/>
              </a:spcAft>
              <a:buFont typeface="Arial"/>
              <a:buChar char="►"/>
              <a:defRPr sz="2156"/>
            </a:pPr>
            <a:endParaRPr sz="1862">
              <a:sym typeface="Calibri"/>
            </a:endParaRPr>
          </a:p>
          <a:p>
            <a:pPr marL="336042" indent="-336042" defTabSz="896111" eaLnBrk="1" fontAlgn="auto" hangingPunct="1">
              <a:lnSpc>
                <a:spcPct val="80000"/>
              </a:lnSpc>
              <a:spcBef>
                <a:spcPts val="500"/>
              </a:spcBef>
              <a:spcAft>
                <a:spcPts val="0"/>
              </a:spcAft>
              <a:buFont typeface="Arial"/>
              <a:buChar char="►"/>
              <a:defRPr sz="2156"/>
            </a:pPr>
            <a:endParaRPr sz="1862">
              <a:sym typeface="Calibri"/>
            </a:endParaRPr>
          </a:p>
          <a:p>
            <a:pPr marL="336042" indent="-336042" defTabSz="896111" eaLnBrk="1" fontAlgn="auto" hangingPunct="1">
              <a:lnSpc>
                <a:spcPct val="80000"/>
              </a:lnSpc>
              <a:spcBef>
                <a:spcPts val="500"/>
              </a:spcBef>
              <a:spcAft>
                <a:spcPts val="0"/>
              </a:spcAft>
              <a:buFont typeface="Arial"/>
              <a:buChar char="►"/>
              <a:defRPr sz="2156"/>
            </a:pPr>
            <a:r>
              <a:rPr sz="2156">
                <a:sym typeface="Calibri"/>
              </a:rPr>
              <a:t>Le code civil vise toute clause créant un déséquilibre significatif entre les droits et obligations des parties au contrat</a:t>
            </a:r>
          </a:p>
          <a:p>
            <a:pPr marL="1120140" lvl="2" indent="-224027" defTabSz="896111" eaLnBrk="1" fontAlgn="auto" hangingPunct="1">
              <a:lnSpc>
                <a:spcPct val="80000"/>
              </a:lnSpc>
              <a:spcBef>
                <a:spcPts val="300"/>
              </a:spcBef>
              <a:spcAft>
                <a:spcPts val="0"/>
              </a:spcAft>
              <a:buFont typeface="Arial"/>
              <a:buChar char="►"/>
              <a:defRPr sz="1568"/>
            </a:pPr>
            <a:r>
              <a:rPr sz="1568">
                <a:sym typeface="Calibri"/>
              </a:rPr>
              <a:t>Similaire au code de la consommation </a:t>
            </a:r>
          </a:p>
          <a:p>
            <a:pPr marL="1568196" lvl="3" indent="-224027" defTabSz="896111" eaLnBrk="1" fontAlgn="auto" hangingPunct="1">
              <a:lnSpc>
                <a:spcPct val="80000"/>
              </a:lnSpc>
              <a:spcBef>
                <a:spcPts val="300"/>
              </a:spcBef>
              <a:spcAft>
                <a:spcPts val="0"/>
              </a:spcAft>
              <a:buFont typeface="Arial"/>
              <a:buChar char="►"/>
              <a:defRPr sz="1372"/>
            </a:pPr>
            <a:r>
              <a:rPr sz="1372">
                <a:sym typeface="Calibri"/>
              </a:rPr>
              <a:t>En outre, appréciation qui ne porte pas sur toutes les clauses comme pour le code de la consommation</a:t>
            </a:r>
          </a:p>
          <a:p>
            <a:pPr marL="1120140" lvl="2" indent="-224027" defTabSz="896111" eaLnBrk="1" fontAlgn="auto" hangingPunct="1">
              <a:lnSpc>
                <a:spcPct val="80000"/>
              </a:lnSpc>
              <a:spcBef>
                <a:spcPts val="300"/>
              </a:spcBef>
              <a:spcAft>
                <a:spcPts val="0"/>
              </a:spcAft>
              <a:buFont typeface="Arial"/>
              <a:buChar char="►"/>
              <a:defRPr sz="1568"/>
            </a:pPr>
            <a:r>
              <a:rPr sz="1568">
                <a:sym typeface="Calibri"/>
              </a:rPr>
              <a:t>Champ qui diffère de celui du code de commerce</a:t>
            </a:r>
          </a:p>
        </p:txBody>
      </p:sp>
      <p:grpSp>
        <p:nvGrpSpPr>
          <p:cNvPr id="47107" name="Group 227"/>
          <p:cNvGrpSpPr>
            <a:grpSpLocks/>
          </p:cNvGrpSpPr>
          <p:nvPr/>
        </p:nvGrpSpPr>
        <p:grpSpPr bwMode="auto">
          <a:xfrm>
            <a:off x="1822450" y="2143125"/>
            <a:ext cx="5748338" cy="2822575"/>
            <a:chOff x="0" y="0"/>
            <a:chExt cx="5749394" cy="2823266"/>
          </a:xfrm>
        </p:grpSpPr>
        <p:grpSp>
          <p:nvGrpSpPr>
            <p:cNvPr id="47108" name="Group 223"/>
            <p:cNvGrpSpPr>
              <a:grpSpLocks/>
            </p:cNvGrpSpPr>
            <p:nvPr/>
          </p:nvGrpSpPr>
          <p:grpSpPr bwMode="auto">
            <a:xfrm>
              <a:off x="0" y="0"/>
              <a:ext cx="2823267" cy="2823267"/>
              <a:chOff x="0" y="0"/>
              <a:chExt cx="2823266" cy="2823266"/>
            </a:xfrm>
          </p:grpSpPr>
          <p:sp>
            <p:nvSpPr>
              <p:cNvPr id="47112" name="Shape 221"/>
              <p:cNvSpPr>
                <a:spLocks noChangeArrowheads="1"/>
              </p:cNvSpPr>
              <p:nvPr/>
            </p:nvSpPr>
            <p:spPr bwMode="auto">
              <a:xfrm>
                <a:off x="0" y="0"/>
                <a:ext cx="2823267" cy="2823267"/>
              </a:xfrm>
              <a:prstGeom prst="rightArrow">
                <a:avLst>
                  <a:gd name="adj1" fmla="val 50000"/>
                  <a:gd name="adj2" fmla="val 35000"/>
                </a:avLst>
              </a:prstGeom>
              <a:solidFill>
                <a:schemeClr val="accent2"/>
              </a:solidFill>
              <a:ln w="25400">
                <a:solidFill>
                  <a:srgbClr val="FFFFFF"/>
                </a:solidFill>
                <a:round/>
                <a:headEnd/>
                <a:tailEnd/>
              </a:ln>
            </p:spPr>
            <p:txBody>
              <a:bodyPr lIns="45719" tIns="45719" rIns="45719" bIns="45719" anchor="ctr"/>
              <a:lstStyle/>
              <a:p>
                <a:pPr algn="ctr" hangingPunct="0"/>
                <a:endParaRPr lang="fr-FR" sz="1200" i="1">
                  <a:sym typeface="Arial" charset="0"/>
                </a:endParaRPr>
              </a:p>
            </p:txBody>
          </p:sp>
          <p:sp>
            <p:nvSpPr>
              <p:cNvPr id="47113" name="Shape 222"/>
              <p:cNvSpPr>
                <a:spLocks noChangeArrowheads="1"/>
              </p:cNvSpPr>
              <p:nvPr/>
            </p:nvSpPr>
            <p:spPr bwMode="auto">
              <a:xfrm>
                <a:off x="-1" y="832513"/>
                <a:ext cx="2329196" cy="1158241"/>
              </a:xfrm>
              <a:prstGeom prst="rect">
                <a:avLst/>
              </a:prstGeom>
              <a:noFill/>
              <a:ln w="12700">
                <a:noFill/>
                <a:miter lim="400000"/>
                <a:headEnd/>
                <a:tailEnd/>
              </a:ln>
            </p:spPr>
            <p:txBody>
              <a:bodyPr lIns="45719" tIns="45719" rIns="45719" bIns="45719" anchor="ctr">
                <a:spAutoFit/>
              </a:bodyPr>
              <a:lstStyle/>
              <a:p>
                <a:pPr algn="ctr" hangingPunct="0"/>
                <a:r>
                  <a:rPr lang="fr-FR" sz="1200">
                    <a:latin typeface="Calibri" pitchFamily="34" charset="0"/>
                  </a:rPr>
                  <a:t>Code de la consommation (art. L. 132-1) </a:t>
                </a:r>
                <a:r>
                  <a:rPr lang="fr-FR" sz="1200">
                    <a:sym typeface="Arial" charset="0"/>
                  </a:rPr>
                  <a:t>clause qui a pour objet ou pour effet de créér d’un déséquilibre significatif entre les droits et obligations des parties au contrat)</a:t>
                </a:r>
              </a:p>
            </p:txBody>
          </p:sp>
        </p:grpSp>
        <p:grpSp>
          <p:nvGrpSpPr>
            <p:cNvPr id="47109" name="Group 226"/>
            <p:cNvGrpSpPr>
              <a:grpSpLocks/>
            </p:cNvGrpSpPr>
            <p:nvPr/>
          </p:nvGrpSpPr>
          <p:grpSpPr bwMode="auto">
            <a:xfrm>
              <a:off x="2926128" y="-1"/>
              <a:ext cx="2823267" cy="2823268"/>
              <a:chOff x="-179464" y="0"/>
              <a:chExt cx="2823266" cy="2823266"/>
            </a:xfrm>
          </p:grpSpPr>
          <p:sp>
            <p:nvSpPr>
              <p:cNvPr id="47110" name="Shape 224"/>
              <p:cNvSpPr>
                <a:spLocks noChangeArrowheads="1"/>
              </p:cNvSpPr>
              <p:nvPr/>
            </p:nvSpPr>
            <p:spPr bwMode="auto">
              <a:xfrm rot="10800000">
                <a:off x="-179465" y="-1"/>
                <a:ext cx="2823267" cy="2823268"/>
              </a:xfrm>
              <a:prstGeom prst="rightArrow">
                <a:avLst>
                  <a:gd name="adj1" fmla="val 50000"/>
                  <a:gd name="adj2" fmla="val 35000"/>
                </a:avLst>
              </a:prstGeom>
              <a:solidFill>
                <a:srgbClr val="E6B9B8"/>
              </a:solidFill>
              <a:ln w="25400">
                <a:solidFill>
                  <a:srgbClr val="FFFFFF"/>
                </a:solidFill>
                <a:round/>
                <a:headEnd/>
                <a:tailEnd/>
              </a:ln>
            </p:spPr>
            <p:txBody>
              <a:bodyPr lIns="45719" tIns="45719" rIns="45719" bIns="45719" anchor="ctr"/>
              <a:lstStyle/>
              <a:p>
                <a:pPr algn="ctr" hangingPunct="0"/>
                <a:endParaRPr lang="fr-FR" sz="1600">
                  <a:latin typeface="Calibri" pitchFamily="34" charset="0"/>
                </a:endParaRPr>
              </a:p>
            </p:txBody>
          </p:sp>
          <p:sp>
            <p:nvSpPr>
              <p:cNvPr id="47111" name="Shape 225"/>
              <p:cNvSpPr>
                <a:spLocks noChangeArrowheads="1"/>
              </p:cNvSpPr>
              <p:nvPr/>
            </p:nvSpPr>
            <p:spPr bwMode="auto">
              <a:xfrm>
                <a:off x="39706" y="857913"/>
                <a:ext cx="2530038" cy="701041"/>
              </a:xfrm>
              <a:prstGeom prst="rect">
                <a:avLst/>
              </a:prstGeom>
              <a:noFill/>
              <a:ln w="12700">
                <a:noFill/>
                <a:miter lim="400000"/>
                <a:headEnd/>
                <a:tailEnd/>
              </a:ln>
            </p:spPr>
            <p:txBody>
              <a:bodyPr lIns="45719" tIns="45719" rIns="45719" bIns="45719">
                <a:spAutoFit/>
              </a:bodyPr>
              <a:lstStyle/>
              <a:p>
                <a:pPr lvl="2" indent="0" algn="r" hangingPunct="0"/>
                <a:r>
                  <a:rPr lang="fr-FR" sz="1100">
                    <a:latin typeface="Calibri" pitchFamily="34" charset="0"/>
                  </a:rPr>
                  <a:t>Code de commerce (art. L. 442-6-I-2°), la disposition légale ne joue qu’en cas de soumission de l’autre partie à une obligation déséquilibrée</a:t>
                </a:r>
              </a:p>
            </p:txBody>
          </p:sp>
        </p:grpSp>
      </p:grpSp>
    </p:spTree>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 name="Shape 229"/>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lvl1pPr>
              <a:defRPr>
                <a:latin typeface="Arial"/>
                <a:ea typeface="Arial"/>
                <a:cs typeface="Arial"/>
                <a:sym typeface="Arial"/>
              </a:defRPr>
            </a:lvl1pPr>
          </a:lstStyle>
          <a:p>
            <a:pPr eaLnBrk="1" fontAlgn="auto" hangingPunct="1">
              <a:spcBef>
                <a:spcPts val="0"/>
              </a:spcBef>
              <a:spcAft>
                <a:spcPts val="0"/>
              </a:spcAft>
              <a:defRPr/>
            </a:pPr>
            <a:r>
              <a:t>2.3 Le contenu du contrat</a:t>
            </a:r>
          </a:p>
        </p:txBody>
      </p:sp>
      <p:sp>
        <p:nvSpPr>
          <p:cNvPr id="230" name="Shape 230"/>
          <p:cNvSpPr>
            <a:spLocks noGrp="1"/>
          </p:cNvSpPr>
          <p:nvPr>
            <p:ph type="body" idx="1"/>
          </p:nvPr>
        </p:nvSpPr>
        <p:spPr>
          <a:solidFill>
            <a:srgbClr val="FFFFFF"/>
          </a:solidFill>
          <a:ln w="25400">
            <a:solidFill>
              <a:schemeClr val="accent2"/>
            </a:solidFill>
            <a:round/>
          </a:ln>
        </p:spPr>
        <p:txBody>
          <a:bodyPr>
            <a:normAutofit/>
          </a:bodyPr>
          <a:lstStyle/>
          <a:p>
            <a:pPr eaLnBrk="1" hangingPunct="1">
              <a:spcBef>
                <a:spcPts val="600"/>
              </a:spcBef>
              <a:buFont typeface="Arial" charset="0"/>
              <a:buChar char="►"/>
            </a:pPr>
            <a:r>
              <a:rPr lang="fr-FR" sz="2800" smtClean="0"/>
              <a:t>Le déséquilibre significatif dans le code civil (3/4)</a:t>
            </a:r>
          </a:p>
          <a:p>
            <a:pPr marL="742950" lvl="1" indent="-285750" eaLnBrk="1" hangingPunct="1">
              <a:spcBef>
                <a:spcPts val="500"/>
              </a:spcBef>
              <a:buFont typeface="Arial" charset="0"/>
              <a:buChar char="►"/>
            </a:pPr>
            <a:r>
              <a:rPr lang="fr-FR" sz="2400" smtClean="0"/>
              <a:t>Articulation entre les textes spéciaux et le code civil  </a:t>
            </a:r>
            <a:endParaRPr lang="fr-FR" sz="2800" smtClean="0"/>
          </a:p>
          <a:p>
            <a:pPr marL="1143000" lvl="2" indent="-228600" eaLnBrk="1" hangingPunct="1">
              <a:spcBef>
                <a:spcPts val="500"/>
              </a:spcBef>
              <a:buFont typeface="Arial" charset="0"/>
              <a:buChar char="►"/>
            </a:pPr>
            <a:r>
              <a:rPr lang="fr-FR" sz="2400" smtClean="0">
                <a:solidFill>
                  <a:srgbClr val="FFFFFF"/>
                </a:solidFill>
              </a:rPr>
              <a:t>Quel champ d’application ?</a:t>
            </a:r>
          </a:p>
          <a:p>
            <a:pPr eaLnBrk="1" hangingPunct="1"/>
            <a:endParaRPr lang="fr-FR" sz="2400" smtClean="0"/>
          </a:p>
          <a:p>
            <a:pPr eaLnBrk="1" hangingPunct="1"/>
            <a:endParaRPr lang="fr-FR" sz="2400" smtClean="0"/>
          </a:p>
          <a:p>
            <a:pPr eaLnBrk="1" hangingPunct="1"/>
            <a:endParaRPr lang="fr-FR" sz="2400" smtClean="0"/>
          </a:p>
          <a:p>
            <a:pPr eaLnBrk="1" hangingPunct="1"/>
            <a:endParaRPr lang="fr-FR" sz="2400" smtClean="0"/>
          </a:p>
          <a:p>
            <a:pPr marL="1143000" lvl="2" indent="-228600" eaLnBrk="1" hangingPunct="1">
              <a:spcBef>
                <a:spcPts val="500"/>
              </a:spcBef>
            </a:pPr>
            <a:r>
              <a:rPr lang="fr-FR" sz="2400" smtClean="0"/>
              <a:t>Code civil </a:t>
            </a:r>
            <a:r>
              <a:rPr lang="fr-FR" sz="2400" smtClean="0">
                <a:latin typeface="Wingdings" pitchFamily="2" charset="2"/>
                <a:sym typeface="Wingdings" pitchFamily="2" charset="2"/>
              </a:rPr>
              <a:t>➔ </a:t>
            </a:r>
            <a:r>
              <a:rPr lang="fr-FR" sz="2400" smtClean="0"/>
              <a:t>référence aux contrats d’adhésion </a:t>
            </a:r>
          </a:p>
        </p:txBody>
      </p:sp>
      <p:grpSp>
        <p:nvGrpSpPr>
          <p:cNvPr id="48131" name="Group 237"/>
          <p:cNvGrpSpPr>
            <a:grpSpLocks/>
          </p:cNvGrpSpPr>
          <p:nvPr/>
        </p:nvGrpSpPr>
        <p:grpSpPr bwMode="auto">
          <a:xfrm>
            <a:off x="1730375" y="2894013"/>
            <a:ext cx="5659438" cy="2357437"/>
            <a:chOff x="343278" y="607247"/>
            <a:chExt cx="5659323" cy="2358894"/>
          </a:xfrm>
        </p:grpSpPr>
        <p:grpSp>
          <p:nvGrpSpPr>
            <p:cNvPr id="48132" name="Group 233"/>
            <p:cNvGrpSpPr>
              <a:grpSpLocks/>
            </p:cNvGrpSpPr>
            <p:nvPr/>
          </p:nvGrpSpPr>
          <p:grpSpPr bwMode="auto">
            <a:xfrm>
              <a:off x="343278" y="686556"/>
              <a:ext cx="2279587" cy="2279587"/>
              <a:chOff x="0" y="0"/>
              <a:chExt cx="2279586" cy="2279585"/>
            </a:xfrm>
          </p:grpSpPr>
          <p:sp>
            <p:nvSpPr>
              <p:cNvPr id="48136" name="Shape 231"/>
              <p:cNvSpPr>
                <a:spLocks noChangeArrowheads="1"/>
              </p:cNvSpPr>
              <p:nvPr/>
            </p:nvSpPr>
            <p:spPr bwMode="auto">
              <a:xfrm>
                <a:off x="0" y="0"/>
                <a:ext cx="2279586" cy="2279586"/>
              </a:xfrm>
              <a:prstGeom prst="rightArrow">
                <a:avLst>
                  <a:gd name="adj1" fmla="val 50000"/>
                  <a:gd name="adj2" fmla="val 35000"/>
                </a:avLst>
              </a:prstGeom>
              <a:solidFill>
                <a:schemeClr val="accent2"/>
              </a:solidFill>
              <a:ln w="25400">
                <a:solidFill>
                  <a:srgbClr val="FFFFFF"/>
                </a:solidFill>
                <a:round/>
                <a:headEnd/>
                <a:tailEnd/>
              </a:ln>
            </p:spPr>
            <p:txBody>
              <a:bodyPr lIns="45719" tIns="45719" rIns="45719" bIns="45719" anchor="ctr"/>
              <a:lstStyle/>
              <a:p>
                <a:pPr algn="ctr" hangingPunct="0"/>
                <a:endParaRPr lang="fr-FR" sz="1400" i="1">
                  <a:sym typeface="Arial" charset="0"/>
                </a:endParaRPr>
              </a:p>
            </p:txBody>
          </p:sp>
          <p:sp>
            <p:nvSpPr>
              <p:cNvPr id="48137" name="Shape 232"/>
              <p:cNvSpPr>
                <a:spLocks noChangeArrowheads="1"/>
              </p:cNvSpPr>
              <p:nvPr/>
            </p:nvSpPr>
            <p:spPr bwMode="auto">
              <a:xfrm>
                <a:off x="-1" y="794557"/>
                <a:ext cx="1880660" cy="690472"/>
              </a:xfrm>
              <a:prstGeom prst="rect">
                <a:avLst/>
              </a:prstGeom>
              <a:noFill/>
              <a:ln w="12700">
                <a:noFill/>
                <a:miter lim="400000"/>
                <a:headEnd/>
                <a:tailEnd/>
              </a:ln>
            </p:spPr>
            <p:txBody>
              <a:bodyPr lIns="45719" tIns="45719" rIns="45719" bIns="45719" anchor="ctr"/>
              <a:lstStyle/>
              <a:p>
                <a:pPr algn="ctr" hangingPunct="0"/>
                <a:r>
                  <a:rPr lang="fr-FR" sz="1400">
                    <a:sym typeface="Arial" charset="0"/>
                  </a:rPr>
                  <a:t>L’art. L 132-1 vise les contrats conclus entre professionnels et consommateurs (relations B to C)</a:t>
                </a:r>
              </a:p>
            </p:txBody>
          </p:sp>
        </p:grpSp>
        <p:grpSp>
          <p:nvGrpSpPr>
            <p:cNvPr id="48133" name="Group 236"/>
            <p:cNvGrpSpPr>
              <a:grpSpLocks/>
            </p:cNvGrpSpPr>
            <p:nvPr/>
          </p:nvGrpSpPr>
          <p:grpSpPr bwMode="auto">
            <a:xfrm>
              <a:off x="3489052" y="607247"/>
              <a:ext cx="2513550" cy="2358896"/>
              <a:chOff x="0" y="154654"/>
              <a:chExt cx="2513548" cy="2358894"/>
            </a:xfrm>
          </p:grpSpPr>
          <p:sp>
            <p:nvSpPr>
              <p:cNvPr id="48134" name="Shape 234"/>
              <p:cNvSpPr>
                <a:spLocks noChangeArrowheads="1"/>
              </p:cNvSpPr>
              <p:nvPr/>
            </p:nvSpPr>
            <p:spPr bwMode="auto">
              <a:xfrm rot="10800000">
                <a:off x="-1" y="154654"/>
                <a:ext cx="2513550" cy="2358895"/>
              </a:xfrm>
              <a:prstGeom prst="rightArrow">
                <a:avLst>
                  <a:gd name="adj1" fmla="val 50000"/>
                  <a:gd name="adj2" fmla="val 37295"/>
                </a:avLst>
              </a:prstGeom>
              <a:solidFill>
                <a:srgbClr val="E6B9B8"/>
              </a:solidFill>
              <a:ln w="25400">
                <a:solidFill>
                  <a:srgbClr val="FFFFFF"/>
                </a:solidFill>
                <a:round/>
                <a:headEnd/>
                <a:tailEnd/>
              </a:ln>
            </p:spPr>
            <p:txBody>
              <a:bodyPr lIns="45719" tIns="45719" rIns="45719" bIns="45719" anchor="ctr"/>
              <a:lstStyle/>
              <a:p>
                <a:pPr algn="ctr" hangingPunct="0"/>
                <a:endParaRPr lang="fr-FR" sz="1400">
                  <a:latin typeface="Calibri" pitchFamily="34" charset="0"/>
                </a:endParaRPr>
              </a:p>
            </p:txBody>
          </p:sp>
          <p:sp>
            <p:nvSpPr>
              <p:cNvPr id="48135" name="Shape 235"/>
              <p:cNvSpPr>
                <a:spLocks noChangeArrowheads="1"/>
              </p:cNvSpPr>
              <p:nvPr/>
            </p:nvSpPr>
            <p:spPr bwMode="auto">
              <a:xfrm>
                <a:off x="432068" y="695141"/>
                <a:ext cx="2073678" cy="1277920"/>
              </a:xfrm>
              <a:prstGeom prst="rect">
                <a:avLst/>
              </a:prstGeom>
              <a:noFill/>
              <a:ln w="12700">
                <a:noFill/>
                <a:miter lim="400000"/>
                <a:headEnd/>
                <a:tailEnd/>
              </a:ln>
            </p:spPr>
            <p:txBody>
              <a:bodyPr lIns="45719" tIns="45719" rIns="45719" bIns="45719" anchor="ctr"/>
              <a:lstStyle/>
              <a:p>
                <a:pPr algn="ctr" hangingPunct="0"/>
                <a:r>
                  <a:rPr lang="fr-FR" sz="1100">
                    <a:sym typeface="Arial" charset="0"/>
                  </a:rPr>
                  <a:t> L’art. L 442-6 - I - 2° vise les contrats conclus entre tout producteur, commerçant, industriel ou personne immatriculée au répertoire des métiers et un partenaire commercial (relations B to B)</a:t>
                </a:r>
              </a:p>
            </p:txBody>
          </p:sp>
        </p:grpSp>
      </p:grpSp>
    </p:spTree>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 name="Shape 239"/>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lvl1pPr>
              <a:defRPr>
                <a:latin typeface="Arial"/>
                <a:ea typeface="Arial"/>
                <a:cs typeface="Arial"/>
                <a:sym typeface="Arial"/>
              </a:defRPr>
            </a:lvl1pPr>
          </a:lstStyle>
          <a:p>
            <a:pPr eaLnBrk="1" fontAlgn="auto" hangingPunct="1">
              <a:spcBef>
                <a:spcPts val="0"/>
              </a:spcBef>
              <a:spcAft>
                <a:spcPts val="0"/>
              </a:spcAft>
              <a:defRPr/>
            </a:pPr>
            <a:r>
              <a:t>2.3 Le contenu du contrat</a:t>
            </a:r>
          </a:p>
        </p:txBody>
      </p:sp>
      <p:sp>
        <p:nvSpPr>
          <p:cNvPr id="49154" name="Shape 240"/>
          <p:cNvSpPr>
            <a:spLocks noGrp="1"/>
          </p:cNvSpPr>
          <p:nvPr>
            <p:ph type="body" idx="1"/>
          </p:nvPr>
        </p:nvSpPr>
        <p:spPr>
          <a:solidFill>
            <a:srgbClr val="FFFFFF"/>
          </a:solidFill>
          <a:ln w="25400">
            <a:solidFill>
              <a:schemeClr val="accent2"/>
            </a:solidFill>
            <a:round/>
          </a:ln>
        </p:spPr>
        <p:txBody>
          <a:bodyPr/>
          <a:lstStyle/>
          <a:p>
            <a:pPr eaLnBrk="1" hangingPunct="1">
              <a:spcBef>
                <a:spcPts val="600"/>
              </a:spcBef>
              <a:buFont typeface="Arial" charset="0"/>
              <a:buChar char="►"/>
            </a:pPr>
            <a:r>
              <a:rPr lang="fr-FR" sz="2800" smtClean="0"/>
              <a:t>Le déséquilibre significatif dans le code civil (4/4)</a:t>
            </a:r>
          </a:p>
          <a:p>
            <a:pPr marL="742950" lvl="1" indent="-285750" eaLnBrk="1" hangingPunct="1">
              <a:spcBef>
                <a:spcPts val="500"/>
              </a:spcBef>
              <a:buFont typeface="Arial" charset="0"/>
              <a:buChar char="►"/>
            </a:pPr>
            <a:r>
              <a:rPr lang="fr-FR" sz="2300" smtClean="0"/>
              <a:t>Articulation entre les textes spéciaux et le code civil  </a:t>
            </a:r>
          </a:p>
          <a:p>
            <a:pPr marL="1143000" lvl="2" indent="-228600" eaLnBrk="1" hangingPunct="1">
              <a:spcBef>
                <a:spcPts val="400"/>
              </a:spcBef>
              <a:buFont typeface="Arial" charset="0"/>
              <a:buChar char="►"/>
            </a:pPr>
            <a:r>
              <a:rPr lang="fr-FR" sz="2000" smtClean="0"/>
              <a:t>Quelles sanctions ?</a:t>
            </a:r>
          </a:p>
        </p:txBody>
      </p:sp>
      <p:grpSp>
        <p:nvGrpSpPr>
          <p:cNvPr id="49155" name="Group 247"/>
          <p:cNvGrpSpPr>
            <a:grpSpLocks/>
          </p:cNvGrpSpPr>
          <p:nvPr/>
        </p:nvGrpSpPr>
        <p:grpSpPr bwMode="auto">
          <a:xfrm>
            <a:off x="1631950" y="3048000"/>
            <a:ext cx="5851525" cy="2703513"/>
            <a:chOff x="245041" y="262491"/>
            <a:chExt cx="5852610" cy="2703650"/>
          </a:xfrm>
        </p:grpSpPr>
        <p:grpSp>
          <p:nvGrpSpPr>
            <p:cNvPr id="49156" name="Group 243"/>
            <p:cNvGrpSpPr>
              <a:grpSpLocks/>
            </p:cNvGrpSpPr>
            <p:nvPr/>
          </p:nvGrpSpPr>
          <p:grpSpPr bwMode="auto">
            <a:xfrm>
              <a:off x="245041" y="490083"/>
              <a:ext cx="2476060" cy="2476060"/>
              <a:chOff x="0" y="0"/>
              <a:chExt cx="2476058" cy="2476058"/>
            </a:xfrm>
          </p:grpSpPr>
          <p:sp>
            <p:nvSpPr>
              <p:cNvPr id="49160" name="Shape 241"/>
              <p:cNvSpPr>
                <a:spLocks noChangeArrowheads="1"/>
              </p:cNvSpPr>
              <p:nvPr/>
            </p:nvSpPr>
            <p:spPr bwMode="auto">
              <a:xfrm>
                <a:off x="0" y="0"/>
                <a:ext cx="2476059" cy="2476059"/>
              </a:xfrm>
              <a:prstGeom prst="rightArrow">
                <a:avLst>
                  <a:gd name="adj1" fmla="val 50000"/>
                  <a:gd name="adj2" fmla="val 35000"/>
                </a:avLst>
              </a:prstGeom>
              <a:solidFill>
                <a:schemeClr val="accent2"/>
              </a:solidFill>
              <a:ln w="25400">
                <a:solidFill>
                  <a:srgbClr val="FFFFFF"/>
                </a:solidFill>
                <a:round/>
                <a:headEnd/>
                <a:tailEnd/>
              </a:ln>
            </p:spPr>
            <p:txBody>
              <a:bodyPr lIns="45719" tIns="45719" rIns="45719" bIns="45719" anchor="ctr"/>
              <a:lstStyle/>
              <a:p>
                <a:pPr algn="ctr" hangingPunct="0"/>
                <a:endParaRPr lang="fr-FR" sz="1600" i="1">
                  <a:sym typeface="Arial" charset="0"/>
                </a:endParaRPr>
              </a:p>
            </p:txBody>
          </p:sp>
          <p:sp>
            <p:nvSpPr>
              <p:cNvPr id="49161" name="Shape 242"/>
              <p:cNvSpPr>
                <a:spLocks noChangeArrowheads="1"/>
              </p:cNvSpPr>
              <p:nvPr/>
            </p:nvSpPr>
            <p:spPr bwMode="auto">
              <a:xfrm>
                <a:off x="-1" y="820979"/>
                <a:ext cx="2042750" cy="834101"/>
              </a:xfrm>
              <a:prstGeom prst="rect">
                <a:avLst/>
              </a:prstGeom>
              <a:noFill/>
              <a:ln w="12700">
                <a:noFill/>
                <a:miter lim="400000"/>
                <a:headEnd/>
                <a:tailEnd/>
              </a:ln>
            </p:spPr>
            <p:txBody>
              <a:bodyPr lIns="45719" tIns="45719" rIns="45719" bIns="45719" anchor="ctr"/>
              <a:lstStyle/>
              <a:p>
                <a:pPr algn="ctr" hangingPunct="0"/>
                <a:r>
                  <a:rPr lang="fr-FR" sz="1200">
                    <a:sym typeface="Arial" charset="0"/>
                  </a:rPr>
                  <a:t>Dans le code de la consommation et dans le code civil </a:t>
                </a:r>
                <a:r>
                  <a:rPr lang="fr-FR" sz="1200">
                    <a:latin typeface="Wingdings" pitchFamily="2" charset="2"/>
                    <a:sym typeface="Wingdings" pitchFamily="2" charset="2"/>
                  </a:rPr>
                  <a:t>➔ </a:t>
                </a:r>
                <a:r>
                  <a:rPr lang="fr-FR" sz="1200">
                    <a:sym typeface="Arial" charset="0"/>
                  </a:rPr>
                  <a:t>Clause réputée non écrite </a:t>
                </a:r>
              </a:p>
            </p:txBody>
          </p:sp>
        </p:grpSp>
        <p:grpSp>
          <p:nvGrpSpPr>
            <p:cNvPr id="49157" name="Group 246"/>
            <p:cNvGrpSpPr>
              <a:grpSpLocks/>
            </p:cNvGrpSpPr>
            <p:nvPr/>
          </p:nvGrpSpPr>
          <p:grpSpPr bwMode="auto">
            <a:xfrm>
              <a:off x="3394001" y="262491"/>
              <a:ext cx="2703652" cy="2703652"/>
              <a:chOff x="0" y="0"/>
              <a:chExt cx="2703650" cy="2703650"/>
            </a:xfrm>
          </p:grpSpPr>
          <p:sp>
            <p:nvSpPr>
              <p:cNvPr id="49158" name="Shape 244"/>
              <p:cNvSpPr>
                <a:spLocks noChangeArrowheads="1"/>
              </p:cNvSpPr>
              <p:nvPr/>
            </p:nvSpPr>
            <p:spPr bwMode="auto">
              <a:xfrm rot="10800000">
                <a:off x="-1" y="0"/>
                <a:ext cx="2703652" cy="2703651"/>
              </a:xfrm>
              <a:prstGeom prst="rightArrow">
                <a:avLst>
                  <a:gd name="adj1" fmla="val 50000"/>
                  <a:gd name="adj2" fmla="val 35000"/>
                </a:avLst>
              </a:prstGeom>
              <a:solidFill>
                <a:srgbClr val="E6B9B8"/>
              </a:solidFill>
              <a:ln w="25400">
                <a:solidFill>
                  <a:srgbClr val="FFFFFF"/>
                </a:solidFill>
                <a:round/>
                <a:headEnd/>
                <a:tailEnd/>
              </a:ln>
            </p:spPr>
            <p:txBody>
              <a:bodyPr lIns="45719" tIns="45719" rIns="45719" bIns="45719" anchor="ctr"/>
              <a:lstStyle/>
              <a:p>
                <a:pPr algn="ctr" hangingPunct="0"/>
                <a:endParaRPr lang="fr-FR" sz="1600">
                  <a:latin typeface="Calibri" pitchFamily="34" charset="0"/>
                </a:endParaRPr>
              </a:p>
            </p:txBody>
          </p:sp>
          <p:sp>
            <p:nvSpPr>
              <p:cNvPr id="49159" name="Shape 245"/>
              <p:cNvSpPr>
                <a:spLocks noChangeArrowheads="1"/>
              </p:cNvSpPr>
              <p:nvPr/>
            </p:nvSpPr>
            <p:spPr bwMode="auto">
              <a:xfrm>
                <a:off x="473138" y="757149"/>
                <a:ext cx="2230513" cy="1189353"/>
              </a:xfrm>
              <a:prstGeom prst="rect">
                <a:avLst/>
              </a:prstGeom>
              <a:noFill/>
              <a:ln w="12700">
                <a:noFill/>
                <a:miter lim="400000"/>
                <a:headEnd/>
                <a:tailEnd/>
              </a:ln>
            </p:spPr>
            <p:txBody>
              <a:bodyPr lIns="45719" tIns="45719" rIns="45719" bIns="45719" anchor="ctr"/>
              <a:lstStyle/>
              <a:p>
                <a:pPr algn="ctr" hangingPunct="0"/>
                <a:r>
                  <a:rPr lang="fr-FR" sz="1100">
                    <a:sym typeface="Arial" charset="0"/>
                  </a:rPr>
                  <a:t> Dans le code de commerce, action en responsabilité civile, action en cessation des pratiques, restitution, voire nullité et également prononcé d’une amende civile</a:t>
                </a:r>
              </a:p>
            </p:txBody>
          </p:sp>
        </p:grpSp>
      </p:grpSp>
    </p:spTree>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 name="Shape 249"/>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p>
            <a:pPr eaLnBrk="1" fontAlgn="auto" hangingPunct="1">
              <a:spcBef>
                <a:spcPts val="0"/>
              </a:spcBef>
              <a:spcAft>
                <a:spcPts val="0"/>
              </a:spcAft>
              <a:defRPr/>
            </a:pPr>
            <a:r>
              <a:rPr>
                <a:sym typeface="Calibri"/>
              </a:rPr>
              <a:t>2.4 Les sanctions </a:t>
            </a:r>
          </a:p>
        </p:txBody>
      </p:sp>
      <p:sp>
        <p:nvSpPr>
          <p:cNvPr id="250" name="Shape 250"/>
          <p:cNvSpPr>
            <a:spLocks noGrp="1"/>
          </p:cNvSpPr>
          <p:nvPr>
            <p:ph type="body" idx="1"/>
          </p:nvPr>
        </p:nvSpPr>
        <p:spPr>
          <a:solidFill>
            <a:srgbClr val="FFFFFF"/>
          </a:solidFill>
          <a:ln w="25400">
            <a:solidFill>
              <a:schemeClr val="accent2"/>
            </a:solidFill>
            <a:round/>
          </a:ln>
        </p:spPr>
        <p:txBody>
          <a:bodyPr>
            <a:normAutofit/>
          </a:bodyPr>
          <a:lstStyle/>
          <a:p>
            <a:pPr marL="342900" lvl="1" indent="-342900" eaLnBrk="1" hangingPunct="1">
              <a:lnSpc>
                <a:spcPct val="80000"/>
              </a:lnSpc>
              <a:spcBef>
                <a:spcPts val="400"/>
              </a:spcBef>
              <a:buFont typeface="Arial" charset="0"/>
              <a:buChar char="►"/>
            </a:pPr>
            <a:r>
              <a:rPr lang="fr-FR" sz="2000" smtClean="0"/>
              <a:t>La nullité, sanction des conditions de validité (1/4)</a:t>
            </a:r>
            <a:endParaRPr lang="fr-FR" sz="2300" smtClean="0"/>
          </a:p>
          <a:p>
            <a:pPr marL="342900" lvl="1" indent="-342900" eaLnBrk="1" hangingPunct="1">
              <a:lnSpc>
                <a:spcPct val="80000"/>
              </a:lnSpc>
              <a:spcBef>
                <a:spcPts val="500"/>
              </a:spcBef>
              <a:buFont typeface="Arial" charset="0"/>
              <a:buChar char="►"/>
            </a:pPr>
            <a:r>
              <a:rPr lang="fr-FR" sz="2300" smtClean="0"/>
              <a:t>Instauration de deux modes de nullité</a:t>
            </a:r>
          </a:p>
          <a:p>
            <a:pPr marL="1143000" lvl="2" indent="-228600" eaLnBrk="1" hangingPunct="1">
              <a:lnSpc>
                <a:spcPct val="80000"/>
              </a:lnSpc>
              <a:spcBef>
                <a:spcPts val="400"/>
              </a:spcBef>
              <a:buFont typeface="Arial" charset="0"/>
              <a:buChar char="►"/>
            </a:pPr>
            <a:r>
              <a:rPr lang="fr-FR" sz="2000" smtClean="0"/>
              <a:t>Nullité judiciaire </a:t>
            </a:r>
          </a:p>
          <a:p>
            <a:pPr marL="1143000" lvl="2" indent="-228600" eaLnBrk="1" hangingPunct="1">
              <a:lnSpc>
                <a:spcPct val="80000"/>
              </a:lnSpc>
              <a:spcBef>
                <a:spcPts val="400"/>
              </a:spcBef>
              <a:buFont typeface="Arial" charset="0"/>
              <a:buChar char="►"/>
            </a:pPr>
            <a:r>
              <a:rPr lang="fr-FR" sz="2000" smtClean="0"/>
              <a:t>Nouveauté : nullité consensuelle (constatation d’un commun accord entre les parties de la nullité du contrat)</a:t>
            </a:r>
          </a:p>
          <a:p>
            <a:pPr marL="1600200" lvl="3" indent="-228600" eaLnBrk="1" hangingPunct="1">
              <a:lnSpc>
                <a:spcPct val="80000"/>
              </a:lnSpc>
              <a:spcBef>
                <a:spcPts val="400"/>
              </a:spcBef>
              <a:buFont typeface="Arial" charset="0"/>
              <a:buChar char="►"/>
            </a:pPr>
            <a:r>
              <a:rPr lang="fr-FR" sz="1700" smtClean="0"/>
              <a:t>Objectif affiché : éviter la saisine du juge pour les cas les plus simples</a:t>
            </a:r>
          </a:p>
          <a:p>
            <a:pPr marL="1600200" lvl="3" indent="-228600" eaLnBrk="1" hangingPunct="1">
              <a:lnSpc>
                <a:spcPct val="80000"/>
              </a:lnSpc>
              <a:spcBef>
                <a:spcPts val="400"/>
              </a:spcBef>
              <a:buFont typeface="Arial" charset="0"/>
              <a:buChar char="►"/>
            </a:pPr>
            <a:r>
              <a:rPr lang="fr-FR" sz="1700" smtClean="0"/>
              <a:t>Cette possibilité sera-t-elle réellement mise en œuvre ?</a:t>
            </a:r>
          </a:p>
          <a:p>
            <a:pPr marL="342900" lvl="1" indent="-342900" eaLnBrk="1" hangingPunct="1">
              <a:lnSpc>
                <a:spcPct val="80000"/>
              </a:lnSpc>
              <a:spcBef>
                <a:spcPts val="500"/>
              </a:spcBef>
              <a:buFont typeface="Arial" charset="0"/>
              <a:buChar char="►"/>
            </a:pPr>
            <a:r>
              <a:rPr lang="fr-FR" sz="2300" smtClean="0"/>
              <a:t>Indépendamment de l’annulation du contrat, possible réparation du dommage subi</a:t>
            </a:r>
          </a:p>
          <a:p>
            <a:pPr marL="1143000" lvl="2" indent="-228600" eaLnBrk="1" hangingPunct="1">
              <a:lnSpc>
                <a:spcPct val="80000"/>
              </a:lnSpc>
              <a:spcBef>
                <a:spcPts val="400"/>
              </a:spcBef>
              <a:buFont typeface="Arial" charset="0"/>
              <a:buChar char="►"/>
            </a:pPr>
            <a:r>
              <a:rPr lang="fr-FR" sz="2000" smtClean="0"/>
              <a:t>Confirmation de jurisprudence </a:t>
            </a:r>
            <a:r>
              <a:rPr lang="fr-FR" sz="2000" smtClean="0">
                <a:latin typeface="Wingdings" pitchFamily="2" charset="2"/>
                <a:sym typeface="Wingdings" pitchFamily="2" charset="2"/>
              </a:rPr>
              <a:t>➔ </a:t>
            </a:r>
            <a:r>
              <a:rPr lang="fr-FR" sz="2000" smtClean="0"/>
              <a:t>ex. : Cass. Civ. 3ème, 18 mai 2011, n°10-11.721</a:t>
            </a:r>
          </a:p>
          <a:p>
            <a:pPr marL="0" indent="0" eaLnBrk="1" hangingPunct="1">
              <a:lnSpc>
                <a:spcPct val="80000"/>
              </a:lnSpc>
              <a:spcBef>
                <a:spcPts val="300"/>
              </a:spcBef>
              <a:buSzTx/>
              <a:buFont typeface="Arial" charset="0"/>
              <a:buNone/>
            </a:pPr>
            <a:r>
              <a:rPr lang="fr-FR" sz="1300" i="1" smtClean="0">
                <a:solidFill>
                  <a:srgbClr val="1F497D"/>
                </a:solidFill>
              </a:rPr>
              <a:t>C. Civ. Art. 1178. nouveau – « Un contrat qui ne remplit pas les conditions requises pour sa validité est nul. La nullité doit être prononcée par le juge, à moins que les parties ne la constatent d’un commun accord.</a:t>
            </a:r>
            <a:endParaRPr lang="fr-FR" sz="2700" i="1" smtClean="0">
              <a:solidFill>
                <a:srgbClr val="1F497D"/>
              </a:solidFill>
            </a:endParaRPr>
          </a:p>
          <a:p>
            <a:pPr marL="0" indent="0" eaLnBrk="1" hangingPunct="1">
              <a:lnSpc>
                <a:spcPct val="80000"/>
              </a:lnSpc>
              <a:spcBef>
                <a:spcPts val="300"/>
              </a:spcBef>
              <a:buSzTx/>
              <a:buFont typeface="Arial" charset="0"/>
              <a:buNone/>
            </a:pPr>
            <a:r>
              <a:rPr lang="fr-FR" sz="1300" i="1" smtClean="0">
                <a:solidFill>
                  <a:srgbClr val="1F497D"/>
                </a:solidFill>
              </a:rPr>
              <a:t> Le contrat annulé est censé n’avoir jamais existé.</a:t>
            </a:r>
            <a:endParaRPr lang="fr-FR" sz="2700" i="1" smtClean="0">
              <a:solidFill>
                <a:srgbClr val="1F497D"/>
              </a:solidFill>
            </a:endParaRPr>
          </a:p>
          <a:p>
            <a:pPr marL="0" indent="0" eaLnBrk="1" hangingPunct="1">
              <a:lnSpc>
                <a:spcPct val="80000"/>
              </a:lnSpc>
              <a:spcBef>
                <a:spcPts val="300"/>
              </a:spcBef>
              <a:buSzTx/>
              <a:buFont typeface="Arial" charset="0"/>
              <a:buNone/>
            </a:pPr>
            <a:r>
              <a:rPr lang="fr-FR" sz="1300" i="1" smtClean="0">
                <a:solidFill>
                  <a:srgbClr val="1F497D"/>
                </a:solidFill>
              </a:rPr>
              <a:t> Les prestations exécutées donnent lieu à restitution dans les conditions prévues aux articles 1352 à 1352-9.</a:t>
            </a:r>
            <a:endParaRPr lang="fr-FR" sz="2700" i="1" smtClean="0">
              <a:solidFill>
                <a:srgbClr val="1F497D"/>
              </a:solidFill>
            </a:endParaRPr>
          </a:p>
          <a:p>
            <a:pPr marL="0" indent="0" eaLnBrk="1" hangingPunct="1">
              <a:lnSpc>
                <a:spcPct val="80000"/>
              </a:lnSpc>
              <a:spcBef>
                <a:spcPts val="300"/>
              </a:spcBef>
              <a:buSzTx/>
              <a:buFont typeface="Arial" charset="0"/>
              <a:buNone/>
            </a:pPr>
            <a:r>
              <a:rPr lang="fr-FR" sz="1300" i="1" smtClean="0">
                <a:solidFill>
                  <a:srgbClr val="1F497D"/>
                </a:solidFill>
              </a:rPr>
              <a:t> Indépendamment de l’annulation du contrat, la partie lésée peut demander réparation du dommage subi dans les conditions du droit commun de la responsabilité extracontractuelle. » </a:t>
            </a:r>
          </a:p>
        </p:txBody>
      </p:sp>
    </p:spTree>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 name="Shape 252"/>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p>
            <a:pPr eaLnBrk="1" fontAlgn="auto" hangingPunct="1">
              <a:spcBef>
                <a:spcPts val="0"/>
              </a:spcBef>
              <a:spcAft>
                <a:spcPts val="0"/>
              </a:spcAft>
              <a:defRPr/>
            </a:pPr>
            <a:r>
              <a:rPr>
                <a:sym typeface="Calibri"/>
              </a:rPr>
              <a:t>2.4 Les sanctions </a:t>
            </a:r>
          </a:p>
        </p:txBody>
      </p:sp>
      <p:sp>
        <p:nvSpPr>
          <p:cNvPr id="253" name="Shape 253"/>
          <p:cNvSpPr>
            <a:spLocks noGrp="1"/>
          </p:cNvSpPr>
          <p:nvPr>
            <p:ph type="body" idx="1"/>
          </p:nvPr>
        </p:nvSpPr>
        <p:spPr>
          <a:solidFill>
            <a:srgbClr val="FFFFFF"/>
          </a:solidFill>
          <a:ln w="25400">
            <a:solidFill>
              <a:schemeClr val="accent2"/>
            </a:solidFill>
            <a:round/>
          </a:ln>
        </p:spPr>
        <p:txBody>
          <a:bodyPr>
            <a:normAutofit/>
          </a:bodyPr>
          <a:lstStyle/>
          <a:p>
            <a:pPr marL="342900" lvl="1" indent="-342900" eaLnBrk="1" hangingPunct="1">
              <a:spcBef>
                <a:spcPts val="500"/>
              </a:spcBef>
              <a:buFont typeface="Arial" charset="0"/>
              <a:buChar char="►"/>
            </a:pPr>
            <a:r>
              <a:rPr lang="fr-FR" sz="2400" smtClean="0"/>
              <a:t>La nullité, sanction des conditions de validité (2/4)</a:t>
            </a:r>
            <a:endParaRPr lang="fr-FR" sz="2800" smtClean="0"/>
          </a:p>
          <a:p>
            <a:pPr marL="711200" lvl="2" indent="-342900" eaLnBrk="1" hangingPunct="1">
              <a:spcBef>
                <a:spcPts val="400"/>
              </a:spcBef>
              <a:buFont typeface="Arial" charset="0"/>
              <a:buChar char="►"/>
            </a:pPr>
            <a:r>
              <a:rPr lang="fr-FR" sz="2000" smtClean="0"/>
              <a:t>La distinction entre nullité absolue et nullité relative</a:t>
            </a:r>
            <a:endParaRPr lang="fr-FR" sz="2400" smtClean="0"/>
          </a:p>
          <a:p>
            <a:pPr marL="1066800" lvl="3" indent="-342900" eaLnBrk="1" hangingPunct="1">
              <a:spcBef>
                <a:spcPts val="400"/>
              </a:spcBef>
              <a:buFont typeface="Arial" charset="0"/>
              <a:buChar char="►"/>
            </a:pPr>
            <a:r>
              <a:rPr lang="fr-FR" sz="1800" smtClean="0"/>
              <a:t>Consécration de la théorie moderne des nullités</a:t>
            </a:r>
          </a:p>
          <a:p>
            <a:pPr marL="1419225" lvl="4" indent="-342900" eaLnBrk="1" hangingPunct="1">
              <a:spcBef>
                <a:spcPts val="400"/>
              </a:spcBef>
              <a:buFont typeface="Arial" charset="0"/>
              <a:buChar char="►"/>
            </a:pPr>
            <a:r>
              <a:rPr lang="fr-FR" sz="2000" smtClean="0"/>
              <a:t>Quelles conditions d’application ? Quid des notions d’intérêt général et d’intérêt privé ? Absence d’éléments d’appréciation </a:t>
            </a:r>
          </a:p>
          <a:p>
            <a:pPr marL="1066800" lvl="3" indent="-342900" eaLnBrk="1" hangingPunct="1">
              <a:spcBef>
                <a:spcPts val="400"/>
              </a:spcBef>
              <a:buFont typeface="Arial" charset="0"/>
              <a:buChar char="►"/>
            </a:pPr>
            <a:r>
              <a:rPr lang="fr-FR" sz="1800" smtClean="0"/>
              <a:t>Pour rappel, vices du consentement </a:t>
            </a:r>
            <a:r>
              <a:rPr lang="fr-FR" sz="1800" smtClean="0">
                <a:latin typeface="Wingdings" pitchFamily="2" charset="2"/>
                <a:sym typeface="Wingdings" pitchFamily="2" charset="2"/>
              </a:rPr>
              <a:t>➔ </a:t>
            </a:r>
            <a:r>
              <a:rPr lang="fr-FR" sz="1800" smtClean="0"/>
              <a:t>nullité relative</a:t>
            </a:r>
          </a:p>
          <a:p>
            <a:pPr eaLnBrk="1" hangingPunct="1"/>
            <a:endParaRPr lang="fr-FR" sz="1800" smtClean="0"/>
          </a:p>
          <a:p>
            <a:pPr eaLnBrk="1" hangingPunct="1"/>
            <a:endParaRPr lang="fr-FR" sz="1800" smtClean="0"/>
          </a:p>
          <a:p>
            <a:pPr eaLnBrk="1" hangingPunct="1">
              <a:spcBef>
                <a:spcPts val="300"/>
              </a:spcBef>
            </a:pPr>
            <a:r>
              <a:rPr lang="fr-FR" sz="1600" i="1" smtClean="0">
                <a:solidFill>
                  <a:srgbClr val="1F497D"/>
                </a:solidFill>
              </a:rPr>
              <a:t>Art. 1179 du C. Civ. : </a:t>
            </a:r>
          </a:p>
          <a:p>
            <a:pPr eaLnBrk="1" hangingPunct="1">
              <a:spcBef>
                <a:spcPts val="300"/>
              </a:spcBef>
              <a:buSzTx/>
              <a:buFont typeface="Arial" charset="0"/>
              <a:buNone/>
            </a:pPr>
            <a:r>
              <a:rPr lang="fr-FR" sz="1600" i="1" smtClean="0">
                <a:solidFill>
                  <a:srgbClr val="1F497D"/>
                </a:solidFill>
              </a:rPr>
              <a:t>« La nullité est absolue lorsque la règle violée a pour objet la sauvegarde de l’intérêt général. </a:t>
            </a:r>
          </a:p>
          <a:p>
            <a:pPr eaLnBrk="1" hangingPunct="1">
              <a:spcBef>
                <a:spcPts val="300"/>
              </a:spcBef>
              <a:buSzTx/>
              <a:buFont typeface="Arial" charset="0"/>
              <a:buNone/>
            </a:pPr>
            <a:r>
              <a:rPr lang="fr-FR" sz="1600" i="1" smtClean="0">
                <a:solidFill>
                  <a:srgbClr val="1F497D"/>
                </a:solidFill>
              </a:rPr>
              <a:t>Elle est relative lorsque la règle violée a pour seul objet la sauvegarde d’un intérêt privé »</a:t>
            </a:r>
          </a:p>
        </p:txBody>
      </p:sp>
    </p:spTree>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5" name="Shape 255"/>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p>
            <a:pPr eaLnBrk="1" fontAlgn="auto" hangingPunct="1">
              <a:spcBef>
                <a:spcPts val="0"/>
              </a:spcBef>
              <a:spcAft>
                <a:spcPts val="0"/>
              </a:spcAft>
              <a:defRPr/>
            </a:pPr>
            <a:r>
              <a:rPr>
                <a:sym typeface="Calibri"/>
              </a:rPr>
              <a:t>2.4 les sanctions</a:t>
            </a:r>
          </a:p>
        </p:txBody>
      </p:sp>
      <p:sp>
        <p:nvSpPr>
          <p:cNvPr id="256" name="Shape 256"/>
          <p:cNvSpPr>
            <a:spLocks noGrp="1"/>
          </p:cNvSpPr>
          <p:nvPr>
            <p:ph type="body" idx="1"/>
          </p:nvPr>
        </p:nvSpPr>
        <p:spPr>
          <a:solidFill>
            <a:srgbClr val="FFFFFF"/>
          </a:solidFill>
          <a:ln w="25400">
            <a:solidFill>
              <a:schemeClr val="accent2"/>
            </a:solidFill>
            <a:round/>
          </a:ln>
        </p:spPr>
        <p:txBody>
          <a:bodyPr>
            <a:normAutofit/>
          </a:bodyPr>
          <a:lstStyle/>
          <a:p>
            <a:pPr marL="342900" lvl="1" indent="-342900" eaLnBrk="1" hangingPunct="1">
              <a:spcBef>
                <a:spcPts val="500"/>
              </a:spcBef>
              <a:buFont typeface="Arial" charset="0"/>
              <a:buChar char="►"/>
            </a:pPr>
            <a:r>
              <a:rPr lang="fr-FR" sz="2400" smtClean="0"/>
              <a:t>La nullité, sanction des conditions de validité (3/4)</a:t>
            </a:r>
            <a:endParaRPr lang="fr-FR" sz="2800" smtClean="0"/>
          </a:p>
          <a:p>
            <a:pPr marL="711200" lvl="2" indent="-342900" eaLnBrk="1" hangingPunct="1">
              <a:spcBef>
                <a:spcPts val="400"/>
              </a:spcBef>
              <a:buFont typeface="Arial" charset="0"/>
              <a:buChar char="►"/>
            </a:pPr>
            <a:r>
              <a:rPr lang="fr-FR" sz="2000" smtClean="0"/>
              <a:t>La confirmation de l’acte</a:t>
            </a:r>
          </a:p>
          <a:p>
            <a:pPr marL="711200" lvl="2" indent="-342900" eaLnBrk="1" hangingPunct="1">
              <a:spcBef>
                <a:spcPts val="500"/>
              </a:spcBef>
              <a:buFont typeface="Arial" charset="0"/>
              <a:buChar char="►"/>
            </a:pPr>
            <a:r>
              <a:rPr lang="fr-FR" sz="2400" smtClean="0"/>
              <a:t>Nouveauté : l’action interrogatoire</a:t>
            </a:r>
          </a:p>
          <a:p>
            <a:pPr marL="1600200" lvl="3" indent="-228600" eaLnBrk="1" hangingPunct="1">
              <a:spcBef>
                <a:spcPts val="400"/>
              </a:spcBef>
              <a:buFont typeface="Arial" charset="0"/>
              <a:buChar char="►"/>
            </a:pPr>
            <a:r>
              <a:rPr lang="fr-FR" sz="2000" smtClean="0"/>
              <a:t>Difficultés </a:t>
            </a:r>
          </a:p>
          <a:p>
            <a:pPr marL="2057400" lvl="4" indent="-228600" eaLnBrk="1" hangingPunct="1">
              <a:spcBef>
                <a:spcPts val="400"/>
              </a:spcBef>
              <a:buFont typeface="Arial" charset="0"/>
              <a:buChar char="►"/>
            </a:pPr>
            <a:r>
              <a:rPr lang="fr-FR" sz="2000" smtClean="0"/>
              <a:t>La demande présuppose une forme d’aveu </a:t>
            </a:r>
            <a:r>
              <a:rPr lang="fr-FR" sz="2000" smtClean="0">
                <a:latin typeface="Wingdings" pitchFamily="2" charset="2"/>
                <a:sym typeface="Wingdings" pitchFamily="2" charset="2"/>
              </a:rPr>
              <a:t>➔ </a:t>
            </a:r>
            <a:r>
              <a:rPr lang="fr-FR" sz="2000" smtClean="0"/>
              <a:t>la prudence s’impose dans la rédaction de la demande !</a:t>
            </a:r>
          </a:p>
          <a:p>
            <a:pPr marL="2057400" lvl="4" indent="-228600" eaLnBrk="1" hangingPunct="1">
              <a:spcBef>
                <a:spcPts val="400"/>
              </a:spcBef>
              <a:buFont typeface="Arial" charset="0"/>
              <a:buChar char="►"/>
            </a:pPr>
            <a:r>
              <a:rPr lang="fr-FR" sz="2000" smtClean="0"/>
              <a:t>La mise en œuvre pratique </a:t>
            </a:r>
            <a:r>
              <a:rPr lang="fr-FR" sz="2000" smtClean="0">
                <a:latin typeface="Wingdings" pitchFamily="2" charset="2"/>
                <a:sym typeface="Wingdings" pitchFamily="2" charset="2"/>
              </a:rPr>
              <a:t>➔ </a:t>
            </a:r>
            <a:r>
              <a:rPr lang="fr-FR" sz="2000" smtClean="0"/>
              <a:t>nécessaire cessation préalable de la cause de nullité</a:t>
            </a:r>
          </a:p>
          <a:p>
            <a:pPr marL="1600200" lvl="3" indent="-228600" eaLnBrk="1" hangingPunct="1">
              <a:spcBef>
                <a:spcPts val="400"/>
              </a:spcBef>
              <a:buFont typeface="Arial" charset="0"/>
              <a:buChar char="►"/>
            </a:pPr>
            <a:r>
              <a:rPr lang="fr-FR" sz="2000" smtClean="0"/>
              <a:t>Date d’entrée en vigueur </a:t>
            </a:r>
          </a:p>
          <a:p>
            <a:pPr marL="2057400" lvl="4" indent="-228600" eaLnBrk="1" hangingPunct="1">
              <a:spcBef>
                <a:spcPts val="400"/>
              </a:spcBef>
              <a:buFont typeface="Arial" charset="0"/>
              <a:buChar char="►"/>
            </a:pPr>
            <a:r>
              <a:rPr lang="fr-FR" sz="2000" smtClean="0"/>
              <a:t>1</a:t>
            </a:r>
            <a:r>
              <a:rPr lang="fr-FR" sz="2000" baseline="30000" smtClean="0"/>
              <a:t>er</a:t>
            </a:r>
            <a:r>
              <a:rPr lang="fr-FR" sz="2000" smtClean="0"/>
              <a:t> octobre 2016 </a:t>
            </a:r>
            <a:r>
              <a:rPr lang="fr-FR" sz="2000" smtClean="0">
                <a:latin typeface="Wingdings" pitchFamily="2" charset="2"/>
                <a:sym typeface="Wingdings" pitchFamily="2" charset="2"/>
              </a:rPr>
              <a:t>➔ </a:t>
            </a:r>
            <a:r>
              <a:rPr lang="fr-FR" sz="2000" smtClean="0"/>
              <a:t>applicable y compris aux contrats en cours</a:t>
            </a:r>
          </a:p>
        </p:txBody>
      </p:sp>
    </p:spTree>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 name="Shape 258"/>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p>
            <a:pPr eaLnBrk="1" fontAlgn="auto" hangingPunct="1">
              <a:spcBef>
                <a:spcPts val="0"/>
              </a:spcBef>
              <a:spcAft>
                <a:spcPts val="0"/>
              </a:spcAft>
              <a:defRPr/>
            </a:pPr>
            <a:r>
              <a:rPr>
                <a:sym typeface="Calibri"/>
              </a:rPr>
              <a:t>2.4  Les sanctions </a:t>
            </a:r>
          </a:p>
        </p:txBody>
      </p:sp>
      <p:sp>
        <p:nvSpPr>
          <p:cNvPr id="259" name="Shape 259"/>
          <p:cNvSpPr>
            <a:spLocks noGrp="1"/>
          </p:cNvSpPr>
          <p:nvPr>
            <p:ph type="body" idx="1"/>
          </p:nvPr>
        </p:nvSpPr>
        <p:spPr>
          <a:solidFill>
            <a:srgbClr val="FFFFFF"/>
          </a:solidFill>
          <a:ln w="25400">
            <a:solidFill>
              <a:schemeClr val="accent2"/>
            </a:solidFill>
            <a:round/>
          </a:ln>
        </p:spPr>
        <p:txBody>
          <a:bodyPr>
            <a:normAutofit/>
          </a:bodyPr>
          <a:lstStyle/>
          <a:p>
            <a:pPr marL="342900" lvl="1" indent="-342900" eaLnBrk="1" fontAlgn="auto" hangingPunct="1">
              <a:lnSpc>
                <a:spcPct val="90000"/>
              </a:lnSpc>
              <a:spcBef>
                <a:spcPts val="500"/>
              </a:spcBef>
              <a:spcAft>
                <a:spcPts val="0"/>
              </a:spcAft>
              <a:buFont typeface="Arial"/>
              <a:buChar char="–"/>
              <a:defRPr sz="2400"/>
            </a:pPr>
            <a:r>
              <a:rPr sz="2400">
                <a:sym typeface="Calibri"/>
              </a:rPr>
              <a:t>La nullité, sanction des conditions de validité (4/4)</a:t>
            </a:r>
            <a:endParaRPr sz="2800">
              <a:sym typeface="Calibri"/>
            </a:endParaRPr>
          </a:p>
          <a:p>
            <a:pPr marL="711200" lvl="2" indent="-342900" eaLnBrk="1" fontAlgn="auto" hangingPunct="1">
              <a:lnSpc>
                <a:spcPct val="90000"/>
              </a:lnSpc>
              <a:spcBef>
                <a:spcPts val="400"/>
              </a:spcBef>
              <a:spcAft>
                <a:spcPts val="0"/>
              </a:spcAft>
              <a:buFont typeface="Arial"/>
              <a:buChar char="•"/>
              <a:defRPr sz="2000"/>
            </a:pPr>
            <a:r>
              <a:rPr sz="2000">
                <a:sym typeface="Calibri"/>
              </a:rPr>
              <a:t>L’étendue de la nullité</a:t>
            </a:r>
          </a:p>
          <a:p>
            <a:pPr marL="1066800" lvl="3" indent="-342900" eaLnBrk="1" fontAlgn="auto" hangingPunct="1">
              <a:lnSpc>
                <a:spcPct val="90000"/>
              </a:lnSpc>
              <a:spcBef>
                <a:spcPts val="400"/>
              </a:spcBef>
              <a:spcAft>
                <a:spcPts val="0"/>
              </a:spcAft>
              <a:buFont typeface="Arial"/>
              <a:buChar char="–"/>
              <a:defRPr sz="1800"/>
            </a:pPr>
            <a:r>
              <a:rPr sz="1800">
                <a:sym typeface="Calibri"/>
              </a:rPr>
              <a:t>Principe : nullité partielle de l’acte lorsque la cause de nullité n’affecte que certaines clauses</a:t>
            </a:r>
            <a:endParaRPr sz="2000">
              <a:sym typeface="Calibri"/>
            </a:endParaRPr>
          </a:p>
          <a:p>
            <a:pPr marL="1419225" lvl="4" indent="-342900" eaLnBrk="1" fontAlgn="auto" hangingPunct="1">
              <a:lnSpc>
                <a:spcPct val="90000"/>
              </a:lnSpc>
              <a:spcBef>
                <a:spcPts val="400"/>
              </a:spcBef>
              <a:spcAft>
                <a:spcPts val="0"/>
              </a:spcAft>
              <a:buFont typeface="Arial"/>
              <a:buChar char="»"/>
              <a:defRPr sz="2000"/>
            </a:pPr>
            <a:r>
              <a:rPr sz="2000">
                <a:sym typeface="Calibri"/>
              </a:rPr>
              <a:t>Exception : caractère déterminant de la clause </a:t>
            </a:r>
          </a:p>
          <a:p>
            <a:pPr marL="1066800" lvl="3" indent="-342900" eaLnBrk="1" fontAlgn="auto" hangingPunct="1">
              <a:lnSpc>
                <a:spcPct val="90000"/>
              </a:lnSpc>
              <a:spcBef>
                <a:spcPts val="400"/>
              </a:spcBef>
              <a:spcAft>
                <a:spcPts val="0"/>
              </a:spcAft>
              <a:buFont typeface="Arial"/>
              <a:buChar char="–"/>
              <a:defRPr sz="1800"/>
            </a:pPr>
            <a:r>
              <a:rPr sz="1800">
                <a:sym typeface="Calibri"/>
              </a:rPr>
              <a:t>Maintien du contrat </a:t>
            </a:r>
            <a:endParaRPr sz="2000">
              <a:sym typeface="Calibri"/>
            </a:endParaRPr>
          </a:p>
          <a:p>
            <a:pPr marL="1420812" lvl="4" indent="-342900" eaLnBrk="1" fontAlgn="auto" hangingPunct="1">
              <a:lnSpc>
                <a:spcPct val="90000"/>
              </a:lnSpc>
              <a:spcBef>
                <a:spcPts val="400"/>
              </a:spcBef>
              <a:spcAft>
                <a:spcPts val="0"/>
              </a:spcAft>
              <a:buFont typeface="Arial"/>
              <a:buChar char="»"/>
              <a:defRPr sz="1800"/>
            </a:pPr>
            <a:r>
              <a:rPr sz="1800">
                <a:sym typeface="Calibri"/>
              </a:rPr>
              <a:t>En cas de clause réputée non écrite </a:t>
            </a:r>
            <a:endParaRPr sz="2000">
              <a:sym typeface="Calibri"/>
            </a:endParaRPr>
          </a:p>
          <a:p>
            <a:pPr marL="1420812" lvl="4" indent="-342900" eaLnBrk="1" fontAlgn="auto" hangingPunct="1">
              <a:lnSpc>
                <a:spcPct val="90000"/>
              </a:lnSpc>
              <a:spcBef>
                <a:spcPts val="400"/>
              </a:spcBef>
              <a:spcAft>
                <a:spcPts val="0"/>
              </a:spcAft>
              <a:buFont typeface="Arial"/>
              <a:buChar char="»"/>
              <a:defRPr sz="1800"/>
            </a:pPr>
            <a:r>
              <a:rPr sz="1800">
                <a:sym typeface="Calibri"/>
              </a:rPr>
              <a:t>Ou, lorsque l’objectif poursuivi par la règle méconnue exige son maintien</a:t>
            </a:r>
            <a:endParaRPr sz="2000">
              <a:sym typeface="Calibri"/>
            </a:endParaRPr>
          </a:p>
          <a:p>
            <a:pPr marL="1066800" lvl="3" indent="-342900" eaLnBrk="1" fontAlgn="auto" hangingPunct="1">
              <a:lnSpc>
                <a:spcPct val="90000"/>
              </a:lnSpc>
              <a:spcBef>
                <a:spcPts val="400"/>
              </a:spcBef>
              <a:spcAft>
                <a:spcPts val="0"/>
              </a:spcAft>
              <a:buFont typeface="Arial"/>
              <a:buChar char="–"/>
              <a:defRPr sz="1800"/>
            </a:pPr>
            <a:endParaRPr sz="2000">
              <a:sym typeface="Calibri"/>
            </a:endParaRPr>
          </a:p>
          <a:p>
            <a:pPr marL="1066800" lvl="3" indent="-342900" eaLnBrk="1" fontAlgn="auto" hangingPunct="1">
              <a:lnSpc>
                <a:spcPct val="90000"/>
              </a:lnSpc>
              <a:spcBef>
                <a:spcPts val="400"/>
              </a:spcBef>
              <a:spcAft>
                <a:spcPts val="0"/>
              </a:spcAft>
              <a:buFont typeface="Arial"/>
              <a:buChar char="–"/>
              <a:defRPr sz="1800"/>
            </a:pPr>
            <a:endParaRPr sz="2000">
              <a:sym typeface="Calibri"/>
            </a:endParaRPr>
          </a:p>
          <a:p>
            <a:pPr marL="1066800" lvl="3" indent="-342900" eaLnBrk="1" fontAlgn="auto" hangingPunct="1">
              <a:lnSpc>
                <a:spcPct val="90000"/>
              </a:lnSpc>
              <a:spcBef>
                <a:spcPts val="400"/>
              </a:spcBef>
              <a:spcAft>
                <a:spcPts val="0"/>
              </a:spcAft>
              <a:buFont typeface="Arial"/>
              <a:buChar char="–"/>
              <a:defRPr sz="1800"/>
            </a:pPr>
            <a:endParaRPr sz="2000">
              <a:sym typeface="Calibri"/>
            </a:endParaRPr>
          </a:p>
          <a:p>
            <a:pPr marL="711200" lvl="2" indent="-342900" eaLnBrk="1" fontAlgn="auto" hangingPunct="1">
              <a:lnSpc>
                <a:spcPct val="90000"/>
              </a:lnSpc>
              <a:spcBef>
                <a:spcPts val="400"/>
              </a:spcBef>
              <a:spcAft>
                <a:spcPts val="0"/>
              </a:spcAft>
              <a:buFont typeface="Arial"/>
              <a:buChar char="•"/>
              <a:defRPr sz="2000"/>
            </a:pPr>
            <a:r>
              <a:rPr sz="2000">
                <a:sym typeface="Calibri"/>
              </a:rPr>
              <a:t>L’exception de nullité</a:t>
            </a:r>
            <a:endParaRPr sz="2400">
              <a:sym typeface="Calibri"/>
            </a:endParaRPr>
          </a:p>
          <a:p>
            <a:pPr marL="1066800" lvl="3" indent="-342900" eaLnBrk="1" fontAlgn="auto" hangingPunct="1">
              <a:lnSpc>
                <a:spcPct val="90000"/>
              </a:lnSpc>
              <a:spcBef>
                <a:spcPts val="400"/>
              </a:spcBef>
              <a:spcAft>
                <a:spcPts val="0"/>
              </a:spcAft>
              <a:buFont typeface="Arial"/>
              <a:buChar char="–"/>
              <a:defRPr sz="1800"/>
            </a:pPr>
            <a:r>
              <a:rPr sz="1800">
                <a:sym typeface="Calibri"/>
              </a:rPr>
              <a:t>Rappel de son caractère perpétuel</a:t>
            </a:r>
          </a:p>
        </p:txBody>
      </p:sp>
      <p:grpSp>
        <p:nvGrpSpPr>
          <p:cNvPr id="53251" name="Group 262"/>
          <p:cNvGrpSpPr>
            <a:grpSpLocks/>
          </p:cNvGrpSpPr>
          <p:nvPr/>
        </p:nvGrpSpPr>
        <p:grpSpPr bwMode="auto">
          <a:xfrm>
            <a:off x="500063" y="3557588"/>
            <a:ext cx="8072437" cy="2382837"/>
            <a:chOff x="0" y="0"/>
            <a:chExt cx="8072494" cy="2383400"/>
          </a:xfrm>
        </p:grpSpPr>
        <p:sp>
          <p:nvSpPr>
            <p:cNvPr id="260" name="Shape 260"/>
            <p:cNvSpPr/>
            <p:nvPr/>
          </p:nvSpPr>
          <p:spPr>
            <a:xfrm>
              <a:off x="0" y="800289"/>
              <a:ext cx="8072494" cy="782822"/>
            </a:xfrm>
            <a:prstGeom prst="rect">
              <a:avLst/>
            </a:prstGeom>
            <a:solidFill>
              <a:srgbClr val="FFFFFF"/>
            </a:solidFill>
            <a:ln w="12700" cap="flat">
              <a:noFill/>
              <a:miter lim="400000"/>
            </a:ln>
            <a:effectLst>
              <a:outerShdw blurRad="190500" dist="228600" dir="2700000" rotWithShape="0">
                <a:srgbClr val="000000">
                  <a:alpha val="30000"/>
                </a:srgbClr>
              </a:outerShdw>
            </a:effectLst>
          </p:spPr>
          <p:txBody>
            <a:bodyPr lIns="45719" tIns="45719" rIns="45719" bIns="45719" anchor="ctr"/>
            <a:lstStyle/>
            <a:p>
              <a:pPr fontAlgn="auto" hangingPunct="0">
                <a:spcBef>
                  <a:spcPts val="0"/>
                </a:spcBef>
                <a:spcAft>
                  <a:spcPts val="0"/>
                </a:spcAft>
                <a:defRPr sz="1200" i="1">
                  <a:solidFill>
                    <a:srgbClr val="1F497D"/>
                  </a:solidFill>
                </a:defRPr>
              </a:pPr>
              <a:endParaRPr sz="1200" i="1" kern="0">
                <a:solidFill>
                  <a:srgbClr val="1F497D"/>
                </a:solidFill>
                <a:latin typeface="+mj-lt"/>
                <a:ea typeface="+mj-ea"/>
                <a:cs typeface="+mj-cs"/>
                <a:sym typeface="Calibri"/>
              </a:endParaRPr>
            </a:p>
          </p:txBody>
        </p:sp>
        <p:sp>
          <p:nvSpPr>
            <p:cNvPr id="53253" name="Shape 261"/>
            <p:cNvSpPr>
              <a:spLocks noChangeArrowheads="1"/>
            </p:cNvSpPr>
            <p:nvPr/>
          </p:nvSpPr>
          <p:spPr bwMode="auto">
            <a:xfrm>
              <a:off x="0" y="-1"/>
              <a:ext cx="8072495" cy="2383401"/>
            </a:xfrm>
            <a:prstGeom prst="rect">
              <a:avLst/>
            </a:prstGeom>
            <a:noFill/>
            <a:ln w="12700">
              <a:noFill/>
              <a:miter lim="400000"/>
              <a:headEnd/>
              <a:tailEnd/>
            </a:ln>
          </p:spPr>
          <p:txBody>
            <a:bodyPr lIns="36000" tIns="36000" rIns="36000" bIns="36000" anchor="ctr">
              <a:spAutoFit/>
            </a:bodyPr>
            <a:lstStyle/>
            <a:p>
              <a:pPr hangingPunct="0"/>
              <a:endParaRPr lang="fr-FR" sz="1200">
                <a:solidFill>
                  <a:srgbClr val="1F497D"/>
                </a:solidFill>
                <a:latin typeface="Calibri" pitchFamily="34" charset="0"/>
              </a:endParaRPr>
            </a:p>
            <a:p>
              <a:pPr hangingPunct="0"/>
              <a:endParaRPr lang="fr-FR" sz="1200">
                <a:solidFill>
                  <a:srgbClr val="1F497D"/>
                </a:solidFill>
                <a:latin typeface="Calibri" pitchFamily="34" charset="0"/>
              </a:endParaRPr>
            </a:p>
            <a:p>
              <a:pPr hangingPunct="0"/>
              <a:endParaRPr lang="fr-FR" sz="1200">
                <a:solidFill>
                  <a:srgbClr val="1F497D"/>
                </a:solidFill>
                <a:latin typeface="Calibri" pitchFamily="34" charset="0"/>
              </a:endParaRPr>
            </a:p>
            <a:p>
              <a:pPr hangingPunct="0"/>
              <a:endParaRPr lang="fr-FR" sz="1200">
                <a:solidFill>
                  <a:srgbClr val="1F497D"/>
                </a:solidFill>
                <a:latin typeface="Calibri" pitchFamily="34" charset="0"/>
              </a:endParaRPr>
            </a:p>
            <a:p>
              <a:pPr hangingPunct="0"/>
              <a:r>
                <a:rPr lang="fr-FR" sz="1200">
                  <a:solidFill>
                    <a:srgbClr val="1F497D"/>
                  </a:solidFill>
                  <a:latin typeface="Calibri" pitchFamily="34" charset="0"/>
                </a:rPr>
                <a:t>C. Civ. Art. 1184. nouveau – </a:t>
              </a:r>
              <a:r>
                <a:rPr lang="fr-FR" sz="1200" i="1">
                  <a:solidFill>
                    <a:srgbClr val="1F497D"/>
                  </a:solidFill>
                  <a:latin typeface="Calibri" pitchFamily="34" charset="0"/>
                </a:rPr>
                <a:t>« Lorsque la cause de nullité n’affecte qu’une ou plusieurs clauses du contrat, elle n’emporte nullité de l’acte tout entier que si cette ou ces clauses ont constitué un élément déterminant de l’engagement des parties ou de l’une d’elles.</a:t>
              </a:r>
            </a:p>
            <a:p>
              <a:pPr hangingPunct="0"/>
              <a:r>
                <a:rPr lang="fr-FR" sz="1200" i="1">
                  <a:solidFill>
                    <a:srgbClr val="1F497D"/>
                  </a:solidFill>
                  <a:latin typeface="Calibri" pitchFamily="34" charset="0"/>
                </a:rPr>
                <a:t>Le contrat est maintenu lorsque la loi répute la clause non écrite, ou lorsque les fins de la règle méconnue exigent son maintien. » </a:t>
              </a:r>
            </a:p>
            <a:p>
              <a:pPr hangingPunct="0"/>
              <a:endParaRPr lang="fr-FR" sz="1200" i="1">
                <a:solidFill>
                  <a:srgbClr val="1F497D"/>
                </a:solidFill>
                <a:latin typeface="Calibri" pitchFamily="34" charset="0"/>
              </a:endParaRPr>
            </a:p>
            <a:p>
              <a:pPr hangingPunct="0"/>
              <a:r>
                <a:rPr lang="fr-FR" sz="1200" i="1">
                  <a:solidFill>
                    <a:srgbClr val="1F497D"/>
                  </a:solidFill>
                  <a:latin typeface="Calibri" pitchFamily="34" charset="0"/>
                </a:rPr>
                <a:t> </a:t>
              </a:r>
            </a:p>
            <a:p>
              <a:pPr hangingPunct="0"/>
              <a:r>
                <a:rPr lang="fr-FR" sz="1200" i="1">
                  <a:solidFill>
                    <a:srgbClr val="1F497D"/>
                  </a:solidFill>
                  <a:latin typeface="Calibri" pitchFamily="34" charset="0"/>
                </a:rPr>
                <a:t> </a:t>
              </a:r>
            </a:p>
          </p:txBody>
        </p:sp>
      </p:gr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Shape 129"/>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p>
            <a:pPr eaLnBrk="1" fontAlgn="auto" hangingPunct="1">
              <a:spcBef>
                <a:spcPts val="0"/>
              </a:spcBef>
              <a:spcAft>
                <a:spcPts val="0"/>
              </a:spcAft>
              <a:defRPr/>
            </a:pPr>
            <a:r>
              <a:rPr>
                <a:sym typeface="Calibri"/>
              </a:rPr>
              <a:t>I. Propos liminaires </a:t>
            </a:r>
          </a:p>
        </p:txBody>
      </p:sp>
      <p:sp>
        <p:nvSpPr>
          <p:cNvPr id="17410" name="Shape 130"/>
          <p:cNvSpPr>
            <a:spLocks noGrp="1"/>
          </p:cNvSpPr>
          <p:nvPr>
            <p:ph type="body" idx="1"/>
          </p:nvPr>
        </p:nvSpPr>
        <p:spPr>
          <a:solidFill>
            <a:srgbClr val="FFFFFF"/>
          </a:solidFill>
          <a:ln w="25400">
            <a:solidFill>
              <a:schemeClr val="accent2"/>
            </a:solidFill>
            <a:round/>
          </a:ln>
        </p:spPr>
        <p:txBody>
          <a:bodyPr/>
          <a:lstStyle/>
          <a:p>
            <a:pPr eaLnBrk="1" hangingPunct="1">
              <a:lnSpc>
                <a:spcPct val="80000"/>
              </a:lnSpc>
              <a:spcBef>
                <a:spcPts val="600"/>
              </a:spcBef>
            </a:pPr>
            <a:r>
              <a:rPr lang="fr-FR" sz="2700" smtClean="0"/>
              <a:t>Prémices de la réforme</a:t>
            </a:r>
          </a:p>
          <a:p>
            <a:pPr marL="742950" lvl="1" indent="-285750" eaLnBrk="1" hangingPunct="1">
              <a:lnSpc>
                <a:spcPct val="80000"/>
              </a:lnSpc>
              <a:spcBef>
                <a:spcPts val="500"/>
              </a:spcBef>
            </a:pPr>
            <a:r>
              <a:rPr lang="fr-FR" sz="2300" smtClean="0"/>
              <a:t>Impulsion des projets doctrinaux européens et internationaux du droit des contrats</a:t>
            </a:r>
          </a:p>
          <a:p>
            <a:pPr marL="1143000" lvl="2" indent="-228600" eaLnBrk="1" hangingPunct="1">
              <a:lnSpc>
                <a:spcPct val="80000"/>
              </a:lnSpc>
              <a:spcBef>
                <a:spcPts val="300"/>
              </a:spcBef>
            </a:pPr>
            <a:r>
              <a:rPr lang="fr-FR" sz="1300" smtClean="0"/>
              <a:t>Principes UNIDROIT relatifs aux contrats de commerce international</a:t>
            </a:r>
            <a:endParaRPr lang="fr-FR" sz="2000" smtClean="0"/>
          </a:p>
          <a:p>
            <a:pPr marL="1143000" lvl="2" indent="-228600" eaLnBrk="1" hangingPunct="1">
              <a:lnSpc>
                <a:spcPct val="80000"/>
              </a:lnSpc>
              <a:spcBef>
                <a:spcPts val="300"/>
              </a:spcBef>
            </a:pPr>
            <a:r>
              <a:rPr lang="fr-FR" sz="1300" smtClean="0"/>
              <a:t>Principes de droit européen des contrats élaborés par la Commission Lando</a:t>
            </a:r>
            <a:endParaRPr lang="fr-FR" sz="1600" smtClean="0"/>
          </a:p>
          <a:p>
            <a:pPr marL="1143000" lvl="2" indent="-228600" eaLnBrk="1" hangingPunct="1">
              <a:lnSpc>
                <a:spcPct val="80000"/>
              </a:lnSpc>
              <a:spcBef>
                <a:spcPts val="300"/>
              </a:spcBef>
            </a:pPr>
            <a:r>
              <a:rPr lang="fr-FR" sz="1300" smtClean="0"/>
              <a:t>Projet de code civil européen, Commission Von Bar</a:t>
            </a:r>
            <a:endParaRPr lang="fr-FR" sz="2000" smtClean="0"/>
          </a:p>
          <a:p>
            <a:pPr marL="1143000" lvl="2" indent="-228600" eaLnBrk="1" hangingPunct="1">
              <a:lnSpc>
                <a:spcPct val="80000"/>
              </a:lnSpc>
              <a:spcBef>
                <a:spcPts val="300"/>
              </a:spcBef>
            </a:pPr>
            <a:r>
              <a:rPr lang="fr-FR" sz="1300" smtClean="0"/>
              <a:t>Projet de code européen des contrats ou code Gandolfi</a:t>
            </a:r>
            <a:endParaRPr lang="fr-FR" sz="1600" smtClean="0"/>
          </a:p>
          <a:p>
            <a:pPr marL="742950" lvl="1" indent="-285750" eaLnBrk="1" hangingPunct="1">
              <a:lnSpc>
                <a:spcPct val="80000"/>
              </a:lnSpc>
              <a:spcBef>
                <a:spcPts val="500"/>
              </a:spcBef>
            </a:pPr>
            <a:endParaRPr lang="fr-FR" sz="1600" smtClean="0"/>
          </a:p>
          <a:p>
            <a:pPr marL="742950" lvl="1" indent="-285750" eaLnBrk="1" hangingPunct="1">
              <a:lnSpc>
                <a:spcPct val="80000"/>
              </a:lnSpc>
              <a:spcBef>
                <a:spcPts val="500"/>
              </a:spcBef>
            </a:pPr>
            <a:r>
              <a:rPr lang="fr-FR" sz="2300" smtClean="0"/>
              <a:t>Réformes menées à l’étranger : Pays-bas, Québec, Allemagne</a:t>
            </a:r>
          </a:p>
          <a:p>
            <a:pPr marL="742950" lvl="1" indent="-285750" eaLnBrk="1" hangingPunct="1">
              <a:lnSpc>
                <a:spcPct val="80000"/>
              </a:lnSpc>
              <a:spcBef>
                <a:spcPts val="500"/>
              </a:spcBef>
            </a:pPr>
            <a:endParaRPr lang="fr-FR" sz="2100" smtClean="0"/>
          </a:p>
          <a:p>
            <a:pPr marL="742950" lvl="1" indent="-285750" eaLnBrk="1" hangingPunct="1">
              <a:lnSpc>
                <a:spcPct val="80000"/>
              </a:lnSpc>
              <a:spcBef>
                <a:spcPts val="500"/>
              </a:spcBef>
            </a:pPr>
            <a:r>
              <a:rPr lang="fr-FR" sz="2300" smtClean="0"/>
              <a:t>Projets doctrinaux en France </a:t>
            </a:r>
          </a:p>
          <a:p>
            <a:pPr marL="1143000" lvl="2" indent="-228600" eaLnBrk="1" hangingPunct="1">
              <a:lnSpc>
                <a:spcPct val="80000"/>
              </a:lnSpc>
              <a:spcBef>
                <a:spcPts val="300"/>
              </a:spcBef>
            </a:pPr>
            <a:r>
              <a:rPr lang="fr-FR" sz="1300" smtClean="0"/>
              <a:t>Avant-Projet de réforme du droit des obligations et de la prescription, Projet Catala, remis le 22 septembre 2005 au garde des Sceaux</a:t>
            </a:r>
            <a:endParaRPr lang="fr-FR" sz="1600" smtClean="0"/>
          </a:p>
          <a:p>
            <a:pPr marL="1143000" lvl="2" indent="-228600" eaLnBrk="1" hangingPunct="1">
              <a:lnSpc>
                <a:spcPct val="80000"/>
              </a:lnSpc>
              <a:spcBef>
                <a:spcPts val="300"/>
              </a:spcBef>
            </a:pPr>
            <a:r>
              <a:rPr lang="fr-FR" sz="1300" smtClean="0"/>
              <a:t>Rapport sur la réforme du droit des contrats, Projet Terré, remis le 1er décembre 2008 au garde des Sceaux</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129"/>
                                        </p:tgtEl>
                                        <p:attrNameLst>
                                          <p:attrName>style.visibility</p:attrName>
                                        </p:attrNameLst>
                                      </p:cBhvr>
                                      <p:to>
                                        <p:strVal val="visible"/>
                                      </p:to>
                                    </p:set>
                                    <p:anim calcmode="lin" valueType="num">
                                      <p:cBhvr>
                                        <p:cTn id="7" dur="1000" fill="hold"/>
                                        <p:tgtEl>
                                          <p:spTgt spid="129"/>
                                        </p:tgtEl>
                                        <p:attrNameLst>
                                          <p:attrName>ppt_x</p:attrName>
                                        </p:attrNameLst>
                                      </p:cBhvr>
                                      <p:tavLst>
                                        <p:tav tm="0">
                                          <p:val>
                                            <p:strVal val="#ppt_x-.2"/>
                                          </p:val>
                                        </p:tav>
                                        <p:tav tm="100000">
                                          <p:val>
                                            <p:strVal val="#ppt_x"/>
                                          </p:val>
                                        </p:tav>
                                      </p:tavLst>
                                    </p:anim>
                                    <p:anim calcmode="lin" valueType="num">
                                      <p:cBhvr>
                                        <p:cTn id="8" dur="1000" fill="hold"/>
                                        <p:tgtEl>
                                          <p:spTgt spid="129"/>
                                        </p:tgtEl>
                                        <p:attrNameLst>
                                          <p:attrName>ppt_y</p:attrName>
                                        </p:attrNameLst>
                                      </p:cBhvr>
                                      <p:tavLst>
                                        <p:tav tm="0">
                                          <p:val>
                                            <p:strVal val="#ppt_y"/>
                                          </p:val>
                                        </p:tav>
                                        <p:tav tm="100000">
                                          <p:val>
                                            <p:strVal val="#ppt_y"/>
                                          </p:val>
                                        </p:tav>
                                      </p:tavLst>
                                    </p:anim>
                                    <p:animEffect transition="in" filter="wipe(right)" prLst="gradientSize: 0.1">
                                      <p:cBhvr>
                                        <p:cTn id="9" dur="1000"/>
                                        <p:tgtEl>
                                          <p:spTgt spid="1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 name="Shape 264"/>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lvl1pPr defTabSz="886968">
              <a:defRPr sz="3783">
                <a:latin typeface="Arial"/>
                <a:ea typeface="Arial"/>
                <a:cs typeface="Arial"/>
                <a:sym typeface="Arial"/>
              </a:defRPr>
            </a:lvl1pPr>
          </a:lstStyle>
          <a:p>
            <a:pPr eaLnBrk="1" fontAlgn="auto" hangingPunct="1">
              <a:spcBef>
                <a:spcPts val="0"/>
              </a:spcBef>
              <a:spcAft>
                <a:spcPts val="0"/>
              </a:spcAft>
              <a:defRPr/>
            </a:pPr>
            <a:r>
              <a:t>III. L’exécution du contrat et ses aléas</a:t>
            </a:r>
          </a:p>
        </p:txBody>
      </p:sp>
      <p:sp>
        <p:nvSpPr>
          <p:cNvPr id="54274" name="Shape 265"/>
          <p:cNvSpPr>
            <a:spLocks noGrp="1"/>
          </p:cNvSpPr>
          <p:nvPr>
            <p:ph type="body" idx="1"/>
          </p:nvPr>
        </p:nvSpPr>
        <p:spPr>
          <a:solidFill>
            <a:srgbClr val="FFFFFF"/>
          </a:solidFill>
          <a:ln w="25400">
            <a:solidFill>
              <a:schemeClr val="accent2"/>
            </a:solidFill>
            <a:round/>
          </a:ln>
        </p:spPr>
        <p:txBody>
          <a:bodyPr/>
          <a:lstStyle/>
          <a:p>
            <a:pPr marL="342900" lvl="1" indent="-342900" eaLnBrk="1" hangingPunct="1">
              <a:spcBef>
                <a:spcPts val="600"/>
              </a:spcBef>
            </a:pPr>
            <a:endParaRPr lang="fr-FR" sz="2400" smtClean="0"/>
          </a:p>
          <a:p>
            <a:pPr marL="342900" lvl="1" indent="-342900" eaLnBrk="1" hangingPunct="1">
              <a:buSzTx/>
              <a:buFont typeface="Arial" charset="0"/>
              <a:buNone/>
            </a:pPr>
            <a:r>
              <a:rPr lang="fr-FR" smtClean="0"/>
              <a:t>1. L’exécution du contrat </a:t>
            </a:r>
            <a:endParaRPr lang="fr-FR" sz="2800" smtClean="0"/>
          </a:p>
          <a:p>
            <a:pPr marL="342900" lvl="1" indent="-342900" eaLnBrk="1" hangingPunct="1">
              <a:spcBef>
                <a:spcPts val="600"/>
              </a:spcBef>
              <a:buSzTx/>
              <a:buFont typeface="Arial" charset="0"/>
              <a:buNone/>
            </a:pPr>
            <a:endParaRPr lang="fr-FR" sz="2800" smtClean="0"/>
          </a:p>
          <a:p>
            <a:pPr marL="342900" lvl="1" indent="-342900" eaLnBrk="1" hangingPunct="1">
              <a:spcBef>
                <a:spcPts val="600"/>
              </a:spcBef>
              <a:buSzTx/>
              <a:buFont typeface="Arial" charset="0"/>
              <a:buNone/>
            </a:pPr>
            <a:endParaRPr lang="fr-FR" sz="2800" smtClean="0"/>
          </a:p>
          <a:p>
            <a:pPr marL="342900" lvl="1" indent="-342900" eaLnBrk="1" hangingPunct="1">
              <a:buSzTx/>
              <a:buFont typeface="Arial" charset="0"/>
              <a:buNone/>
            </a:pPr>
            <a:r>
              <a:rPr lang="fr-FR" smtClean="0"/>
              <a:t>2. Les aléas dans la vie du contrat </a:t>
            </a:r>
          </a:p>
        </p:txBody>
      </p:sp>
    </p:spTree>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 name="Shape 267"/>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p>
            <a:pPr eaLnBrk="1" fontAlgn="auto" hangingPunct="1">
              <a:spcBef>
                <a:spcPts val="0"/>
              </a:spcBef>
              <a:spcAft>
                <a:spcPts val="0"/>
              </a:spcAft>
              <a:defRPr/>
            </a:pPr>
            <a:r>
              <a:rPr>
                <a:sym typeface="Calibri"/>
              </a:rPr>
              <a:t>1. L’exécution du contrat</a:t>
            </a:r>
          </a:p>
        </p:txBody>
      </p:sp>
      <p:sp>
        <p:nvSpPr>
          <p:cNvPr id="55298" name="Shape 268"/>
          <p:cNvSpPr>
            <a:spLocks noGrp="1"/>
          </p:cNvSpPr>
          <p:nvPr>
            <p:ph type="body" idx="1"/>
          </p:nvPr>
        </p:nvSpPr>
        <p:spPr>
          <a:solidFill>
            <a:srgbClr val="FFFFFF"/>
          </a:solidFill>
          <a:ln w="25400">
            <a:solidFill>
              <a:schemeClr val="accent2"/>
            </a:solidFill>
            <a:round/>
          </a:ln>
        </p:spPr>
        <p:txBody>
          <a:bodyPr/>
          <a:lstStyle/>
          <a:p>
            <a:pPr marL="342900" lvl="1" indent="-342900" eaLnBrk="1" hangingPunct="1">
              <a:spcBef>
                <a:spcPts val="600"/>
              </a:spcBef>
              <a:buSzTx/>
              <a:buFont typeface="Arial" charset="0"/>
              <a:buNone/>
            </a:pPr>
            <a:endParaRPr lang="fr-FR" smtClean="0"/>
          </a:p>
          <a:p>
            <a:pPr marL="342900" lvl="1" indent="-342900" eaLnBrk="1" hangingPunct="1">
              <a:buSzTx/>
              <a:buFont typeface="Arial" charset="0"/>
              <a:buNone/>
            </a:pPr>
            <a:r>
              <a:rPr lang="fr-FR" smtClean="0"/>
              <a:t>1.1. Le morcellement de la force obligatoire du contrat</a:t>
            </a:r>
            <a:endParaRPr lang="fr-FR" sz="2800" smtClean="0"/>
          </a:p>
          <a:p>
            <a:pPr marL="342900" lvl="1" indent="-342900" eaLnBrk="1" hangingPunct="1">
              <a:spcBef>
                <a:spcPts val="600"/>
              </a:spcBef>
              <a:buFont typeface="Arial" charset="0"/>
              <a:buChar char="•"/>
            </a:pPr>
            <a:endParaRPr lang="fr-FR" sz="2800" smtClean="0"/>
          </a:p>
          <a:p>
            <a:pPr marL="342900" lvl="1" indent="-342900" eaLnBrk="1" hangingPunct="1">
              <a:buSzTx/>
              <a:buFont typeface="Arial" charset="0"/>
              <a:buNone/>
            </a:pPr>
            <a:r>
              <a:rPr lang="fr-FR" smtClean="0"/>
              <a:t>1.2. La durée du contrat</a:t>
            </a:r>
          </a:p>
        </p:txBody>
      </p:sp>
    </p:spTree>
  </p:cSld>
  <p:clrMapOvr>
    <a:masterClrMapping/>
  </p:clrMapOvr>
  <p:transition spd="med"/>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 name="Shape 270"/>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lvl1pPr>
              <a:defRPr sz="3200">
                <a:latin typeface="Arial"/>
                <a:ea typeface="Arial"/>
                <a:cs typeface="Arial"/>
                <a:sym typeface="Arial"/>
              </a:defRPr>
            </a:lvl1pPr>
          </a:lstStyle>
          <a:p>
            <a:pPr eaLnBrk="1" fontAlgn="auto" hangingPunct="1">
              <a:spcBef>
                <a:spcPts val="0"/>
              </a:spcBef>
              <a:spcAft>
                <a:spcPts val="0"/>
              </a:spcAft>
              <a:defRPr/>
            </a:pPr>
            <a:r>
              <a:t>1.1. Le morcellement de la force obligatoire</a:t>
            </a:r>
          </a:p>
        </p:txBody>
      </p:sp>
      <p:sp>
        <p:nvSpPr>
          <p:cNvPr id="271" name="Shape 271"/>
          <p:cNvSpPr>
            <a:spLocks noGrp="1"/>
          </p:cNvSpPr>
          <p:nvPr>
            <p:ph type="body" idx="1"/>
          </p:nvPr>
        </p:nvSpPr>
        <p:spPr>
          <a:solidFill>
            <a:srgbClr val="FFFFFF"/>
          </a:solidFill>
          <a:ln w="25400">
            <a:solidFill>
              <a:schemeClr val="accent2"/>
            </a:solidFill>
            <a:round/>
          </a:ln>
        </p:spPr>
        <p:txBody>
          <a:bodyPr>
            <a:normAutofit/>
          </a:bodyPr>
          <a:lstStyle/>
          <a:p>
            <a:pPr marL="342900" lvl="1" indent="-342900" eaLnBrk="1" hangingPunct="1">
              <a:spcBef>
                <a:spcPts val="500"/>
              </a:spcBef>
            </a:pPr>
            <a:r>
              <a:rPr lang="fr-FR" sz="2400" smtClean="0"/>
              <a:t>La force obligatoire du contrat</a:t>
            </a:r>
            <a:endParaRPr lang="fr-FR" sz="2800" smtClean="0"/>
          </a:p>
          <a:p>
            <a:pPr marL="711200" lvl="2" indent="-342900" eaLnBrk="1" hangingPunct="1">
              <a:spcBef>
                <a:spcPts val="400"/>
              </a:spcBef>
            </a:pPr>
            <a:r>
              <a:rPr lang="fr-FR" sz="2000" smtClean="0"/>
              <a:t>L’actuel art. 1134 du code civil se retrouve…</a:t>
            </a:r>
            <a:endParaRPr lang="fr-FR" sz="2400" smtClean="0"/>
          </a:p>
          <a:p>
            <a:pPr marL="1066800" lvl="3" indent="-342900" eaLnBrk="1" hangingPunct="1">
              <a:spcBef>
                <a:spcPts val="400"/>
              </a:spcBef>
            </a:pPr>
            <a:r>
              <a:rPr lang="fr-FR" sz="1800" smtClean="0"/>
              <a:t>… désormais dans 3 nouveaux art. </a:t>
            </a:r>
            <a:endParaRPr lang="fr-FR" sz="2000" smtClean="0"/>
          </a:p>
          <a:p>
            <a:pPr marL="1419225" lvl="4" indent="-342900" eaLnBrk="1" hangingPunct="1">
              <a:spcBef>
                <a:spcPts val="400"/>
              </a:spcBef>
              <a:buFont typeface="Wingdings" pitchFamily="2" charset="2"/>
              <a:buChar char="▪"/>
            </a:pPr>
            <a:r>
              <a:rPr lang="fr-FR" sz="1800" smtClean="0"/>
              <a:t>Le contrat, loi des parties </a:t>
            </a:r>
            <a:r>
              <a:rPr lang="fr-FR" sz="1800" smtClean="0">
                <a:latin typeface="Wingdings" pitchFamily="2" charset="2"/>
                <a:sym typeface="Wingdings" pitchFamily="2" charset="2"/>
              </a:rPr>
              <a:t>➔ </a:t>
            </a:r>
            <a:r>
              <a:rPr lang="fr-FR" sz="1800" smtClean="0"/>
              <a:t>art. 1103 nouveau</a:t>
            </a:r>
            <a:endParaRPr lang="fr-FR" sz="2000" smtClean="0"/>
          </a:p>
          <a:p>
            <a:pPr marL="1419225" lvl="4" indent="-342900" eaLnBrk="1" hangingPunct="1">
              <a:spcBef>
                <a:spcPts val="400"/>
              </a:spcBef>
              <a:buFont typeface="Wingdings" pitchFamily="2" charset="2"/>
              <a:buChar char="▪"/>
            </a:pPr>
            <a:r>
              <a:rPr lang="fr-FR" sz="1800" smtClean="0"/>
              <a:t>L’exécution de bonne foi </a:t>
            </a:r>
            <a:r>
              <a:rPr lang="fr-FR" sz="1800" smtClean="0">
                <a:latin typeface="Wingdings" pitchFamily="2" charset="2"/>
                <a:sym typeface="Wingdings" pitchFamily="2" charset="2"/>
              </a:rPr>
              <a:t>➔ </a:t>
            </a:r>
            <a:r>
              <a:rPr lang="fr-FR" sz="1800" smtClean="0"/>
              <a:t>art. 1104 nouveau (rappel : extension de la bonne foi aux négociations et à la formation du contrat)</a:t>
            </a:r>
            <a:endParaRPr lang="fr-FR" sz="2000" smtClean="0"/>
          </a:p>
          <a:p>
            <a:pPr marL="1419225" lvl="4" indent="-342900" eaLnBrk="1" hangingPunct="1">
              <a:spcBef>
                <a:spcPts val="400"/>
              </a:spcBef>
              <a:buFont typeface="Wingdings" pitchFamily="2" charset="2"/>
              <a:buChar char="▪"/>
            </a:pPr>
            <a:r>
              <a:rPr lang="fr-FR" sz="1800" smtClean="0"/>
              <a:t>L’art. 1134, al. 2 (déclinaison de la force obligatoire) </a:t>
            </a:r>
            <a:r>
              <a:rPr lang="fr-FR" sz="1800" smtClean="0">
                <a:latin typeface="Wingdings" pitchFamily="2" charset="2"/>
                <a:sym typeface="Wingdings" pitchFamily="2" charset="2"/>
              </a:rPr>
              <a:t>➔ </a:t>
            </a:r>
            <a:r>
              <a:rPr lang="fr-FR" sz="1800" smtClean="0"/>
              <a:t>art. 1193 nouveau (précision introduite par l’ordonnance : nécessaire consentement en vue de la modification du contrat)</a:t>
            </a:r>
            <a:endParaRPr lang="fr-FR" sz="2000" smtClean="0"/>
          </a:p>
          <a:p>
            <a:pPr marL="711200" lvl="2" indent="-342900" eaLnBrk="1" hangingPunct="1">
              <a:spcBef>
                <a:spcPts val="400"/>
              </a:spcBef>
            </a:pPr>
            <a:r>
              <a:rPr lang="fr-FR" sz="2000" smtClean="0"/>
              <a:t>L’actuel art. 1135 du code civil…</a:t>
            </a:r>
            <a:endParaRPr lang="fr-FR" sz="2400" smtClean="0"/>
          </a:p>
          <a:p>
            <a:pPr marL="1066800" lvl="3" indent="-342900" eaLnBrk="1" hangingPunct="1">
              <a:spcBef>
                <a:spcPts val="400"/>
              </a:spcBef>
            </a:pPr>
            <a:r>
              <a:rPr lang="fr-FR" sz="1800" smtClean="0"/>
              <a:t>…reprise quasi à l’identique </a:t>
            </a:r>
            <a:r>
              <a:rPr lang="fr-FR" sz="1800" smtClean="0">
                <a:latin typeface="Wingdings" pitchFamily="2" charset="2"/>
                <a:sym typeface="Wingdings" pitchFamily="2" charset="2"/>
              </a:rPr>
              <a:t>➔ </a:t>
            </a:r>
            <a:r>
              <a:rPr lang="fr-FR" sz="1800" smtClean="0"/>
              <a:t>art. 1194 nouveau</a:t>
            </a:r>
          </a:p>
        </p:txBody>
      </p:sp>
    </p:spTree>
  </p:cSld>
  <p:clrMapOvr>
    <a:masterClrMapping/>
  </p:clrMapOvr>
  <p:transition spd="med"/>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 name="Shape 273"/>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p>
            <a:pPr eaLnBrk="1" fontAlgn="auto" hangingPunct="1">
              <a:spcBef>
                <a:spcPts val="0"/>
              </a:spcBef>
              <a:spcAft>
                <a:spcPts val="0"/>
              </a:spcAft>
              <a:defRPr/>
            </a:pPr>
            <a:r>
              <a:rPr>
                <a:sym typeface="Calibri"/>
              </a:rPr>
              <a:t>1.2. La durée du contrat </a:t>
            </a:r>
          </a:p>
        </p:txBody>
      </p:sp>
      <p:sp>
        <p:nvSpPr>
          <p:cNvPr id="274" name="Shape 274"/>
          <p:cNvSpPr>
            <a:spLocks noGrp="1"/>
          </p:cNvSpPr>
          <p:nvPr>
            <p:ph type="body" idx="1"/>
          </p:nvPr>
        </p:nvSpPr>
        <p:spPr>
          <a:solidFill>
            <a:srgbClr val="FFFFFF"/>
          </a:solidFill>
          <a:ln w="25400">
            <a:solidFill>
              <a:schemeClr val="accent2"/>
            </a:solidFill>
            <a:round/>
          </a:ln>
        </p:spPr>
        <p:txBody>
          <a:bodyPr>
            <a:normAutofit/>
          </a:bodyPr>
          <a:lstStyle/>
          <a:p>
            <a:pPr marL="342900" lvl="1" indent="-342900" eaLnBrk="1" hangingPunct="1">
              <a:spcBef>
                <a:spcPts val="500"/>
              </a:spcBef>
              <a:buFont typeface="Arial" charset="0"/>
              <a:buChar char="►"/>
            </a:pPr>
            <a:r>
              <a:rPr lang="fr-FR" sz="2400" smtClean="0"/>
              <a:t>Introduction dans le code civil de règles générales sur la durée du contrat (1/2)</a:t>
            </a:r>
            <a:endParaRPr lang="fr-FR" sz="2800" smtClean="0"/>
          </a:p>
          <a:p>
            <a:pPr marL="711200" lvl="2" indent="-342900" eaLnBrk="1" hangingPunct="1">
              <a:spcBef>
                <a:spcPts val="400"/>
              </a:spcBef>
              <a:buFont typeface="Arial" charset="0"/>
              <a:buChar char="►"/>
            </a:pPr>
            <a:r>
              <a:rPr lang="fr-FR" sz="2000" smtClean="0"/>
              <a:t>Prohibition des engagements perpétuels</a:t>
            </a:r>
            <a:endParaRPr lang="fr-FR" sz="2200" smtClean="0"/>
          </a:p>
          <a:p>
            <a:pPr marL="711200" lvl="2" indent="-342900" eaLnBrk="1" hangingPunct="1">
              <a:spcBef>
                <a:spcPts val="500"/>
              </a:spcBef>
              <a:buFont typeface="Arial" charset="0"/>
              <a:buChar char="►"/>
            </a:pPr>
            <a:r>
              <a:rPr lang="fr-FR" sz="2400" smtClean="0"/>
              <a:t>Possibilité de résoudre le contrat comme un contrat à durée indéterminée</a:t>
            </a:r>
          </a:p>
          <a:p>
            <a:pPr marL="711200" lvl="2" indent="-342900" eaLnBrk="1" hangingPunct="1">
              <a:spcBef>
                <a:spcPts val="400"/>
              </a:spcBef>
              <a:buFont typeface="Arial" charset="0"/>
              <a:buChar char="►"/>
            </a:pPr>
            <a:r>
              <a:rPr lang="fr-FR" sz="2000" smtClean="0"/>
              <a:t>Régime des contrats à durée indéterminée </a:t>
            </a:r>
            <a:endParaRPr lang="fr-FR" sz="2400" smtClean="0"/>
          </a:p>
          <a:p>
            <a:pPr marL="1066800" lvl="3" indent="-342900" eaLnBrk="1" hangingPunct="1">
              <a:spcBef>
                <a:spcPts val="400"/>
              </a:spcBef>
              <a:buFont typeface="Arial" charset="0"/>
              <a:buChar char="►"/>
            </a:pPr>
            <a:r>
              <a:rPr lang="fr-FR" sz="1800" smtClean="0"/>
              <a:t>Principe de la libre rupture sous reserve du respect d’un délai de préavis</a:t>
            </a:r>
          </a:p>
          <a:p>
            <a:pPr marL="1419225" lvl="4" indent="-342900" eaLnBrk="1" hangingPunct="1">
              <a:spcBef>
                <a:spcPts val="400"/>
              </a:spcBef>
              <a:buFont typeface="Arial" charset="0"/>
              <a:buChar char="►"/>
            </a:pPr>
            <a:r>
              <a:rPr lang="fr-FR" sz="2000" smtClean="0"/>
              <a:t>Quid du délai raisonnable à défaut de délai de préavis contractuel ?</a:t>
            </a:r>
          </a:p>
          <a:p>
            <a:pPr marL="1419225" lvl="4" indent="-342900" eaLnBrk="1" hangingPunct="1">
              <a:spcBef>
                <a:spcPts val="400"/>
              </a:spcBef>
              <a:buFont typeface="Arial" charset="0"/>
              <a:buChar char="►"/>
            </a:pPr>
            <a:r>
              <a:rPr lang="fr-FR" sz="2000" smtClean="0"/>
              <a:t>Articulation entre l’art. 1211 nouveau du code civil et l’art.</a:t>
            </a:r>
            <a:br>
              <a:rPr lang="fr-FR" sz="2000" smtClean="0"/>
            </a:br>
            <a:r>
              <a:rPr lang="fr-FR" sz="2000" smtClean="0"/>
              <a:t>L. 442-6 I-5° du code de commerce ?</a:t>
            </a:r>
          </a:p>
        </p:txBody>
      </p:sp>
    </p:spTree>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 name="Shape 276"/>
          <p:cNvSpPr>
            <a:spLocks noGrp="1"/>
          </p:cNvSpPr>
          <p:nvPr>
            <p:ph type="title"/>
          </p:nvPr>
        </p:nvSpPr>
        <p:spPr>
          <a:xfrm>
            <a:off x="457200" y="298450"/>
            <a:ext cx="8229600" cy="1143000"/>
          </a:xfrm>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p>
            <a:pPr eaLnBrk="1" fontAlgn="auto" hangingPunct="1">
              <a:spcBef>
                <a:spcPts val="0"/>
              </a:spcBef>
              <a:spcAft>
                <a:spcPts val="0"/>
              </a:spcAft>
              <a:defRPr/>
            </a:pPr>
            <a:r>
              <a:rPr>
                <a:sym typeface="Calibri"/>
              </a:rPr>
              <a:t>1.2. La durée du contrat</a:t>
            </a:r>
          </a:p>
        </p:txBody>
      </p:sp>
      <p:sp>
        <p:nvSpPr>
          <p:cNvPr id="58370" name="Shape 277"/>
          <p:cNvSpPr>
            <a:spLocks noGrp="1"/>
          </p:cNvSpPr>
          <p:nvPr>
            <p:ph type="body" idx="1"/>
          </p:nvPr>
        </p:nvSpPr>
        <p:spPr>
          <a:solidFill>
            <a:srgbClr val="FFFFFF"/>
          </a:solidFill>
          <a:ln w="25400">
            <a:solidFill>
              <a:schemeClr val="accent2"/>
            </a:solidFill>
            <a:round/>
          </a:ln>
        </p:spPr>
        <p:txBody>
          <a:bodyPr/>
          <a:lstStyle/>
          <a:p>
            <a:pPr marL="342900" lvl="1" indent="-342900" eaLnBrk="1" hangingPunct="1">
              <a:spcBef>
                <a:spcPts val="500"/>
              </a:spcBef>
            </a:pPr>
            <a:r>
              <a:rPr lang="fr-FR" sz="2400" smtClean="0"/>
              <a:t>Introduction dans le code civil de règles générales sur la durée du contrat (2/2)</a:t>
            </a:r>
            <a:endParaRPr lang="fr-FR" sz="2800" smtClean="0"/>
          </a:p>
          <a:p>
            <a:pPr marL="711200" lvl="2" indent="-342900" eaLnBrk="1" hangingPunct="1">
              <a:spcBef>
                <a:spcPts val="400"/>
              </a:spcBef>
            </a:pPr>
            <a:r>
              <a:rPr lang="fr-FR" sz="2000" smtClean="0"/>
              <a:t>Régime des contrats à durée déterminée</a:t>
            </a:r>
          </a:p>
          <a:p>
            <a:pPr marL="1066800" lvl="3" indent="-342900" eaLnBrk="1" hangingPunct="1">
              <a:spcBef>
                <a:spcPts val="400"/>
              </a:spcBef>
            </a:pPr>
            <a:r>
              <a:rPr lang="fr-FR" sz="1800" smtClean="0"/>
              <a:t>Force obligatoire du terme</a:t>
            </a:r>
          </a:p>
          <a:p>
            <a:pPr marL="1066800" lvl="3" indent="-342900" eaLnBrk="1" hangingPunct="1">
              <a:spcBef>
                <a:spcPts val="400"/>
              </a:spcBef>
            </a:pPr>
            <a:r>
              <a:rPr lang="fr-FR" sz="1800" smtClean="0"/>
              <a:t>Prorogation du contrat</a:t>
            </a:r>
          </a:p>
          <a:p>
            <a:pPr marL="1066800" lvl="3" indent="-342900" eaLnBrk="1" hangingPunct="1">
              <a:spcBef>
                <a:spcPts val="400"/>
              </a:spcBef>
            </a:pPr>
            <a:r>
              <a:rPr lang="fr-FR" sz="1800" smtClean="0"/>
              <a:t>Renouvellement du contrat</a:t>
            </a:r>
            <a:r>
              <a:rPr lang="fr-FR" sz="1800" smtClean="0">
                <a:latin typeface="Wingdings" pitchFamily="2" charset="2"/>
                <a:sym typeface="Wingdings" pitchFamily="2" charset="2"/>
              </a:rPr>
              <a:t> ➔ </a:t>
            </a:r>
            <a:r>
              <a:rPr lang="fr-FR" sz="1800" smtClean="0"/>
              <a:t>nouveau contrat dont le contenu est identique au premier mais dont la durée est indéterminée</a:t>
            </a:r>
          </a:p>
          <a:p>
            <a:pPr marL="1066800" lvl="3" indent="-342900" eaLnBrk="1" hangingPunct="1">
              <a:spcBef>
                <a:spcPts val="400"/>
              </a:spcBef>
            </a:pPr>
            <a:r>
              <a:rPr lang="fr-FR" sz="1800" smtClean="0"/>
              <a:t>Reconduction tacite du contrat</a:t>
            </a:r>
            <a:r>
              <a:rPr lang="fr-FR" sz="1800" smtClean="0">
                <a:latin typeface="Wingdings" pitchFamily="2" charset="2"/>
                <a:sym typeface="Wingdings" pitchFamily="2" charset="2"/>
              </a:rPr>
              <a:t> ➔ </a:t>
            </a:r>
            <a:r>
              <a:rPr lang="fr-FR" sz="1800" smtClean="0"/>
              <a:t>même effets que le renouvellement</a:t>
            </a:r>
          </a:p>
        </p:txBody>
      </p:sp>
    </p:spTree>
  </p:cSld>
  <p:clrMapOvr>
    <a:masterClrMapping/>
  </p:clrMapOvr>
  <p:transitio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 name="Shape 279"/>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lvl1pPr>
              <a:defRPr>
                <a:latin typeface="Arial"/>
                <a:ea typeface="Arial"/>
                <a:cs typeface="Arial"/>
                <a:sym typeface="Arial"/>
              </a:defRPr>
            </a:lvl1pPr>
          </a:lstStyle>
          <a:p>
            <a:pPr eaLnBrk="1" fontAlgn="auto" hangingPunct="1">
              <a:spcBef>
                <a:spcPts val="0"/>
              </a:spcBef>
              <a:spcAft>
                <a:spcPts val="0"/>
              </a:spcAft>
              <a:defRPr/>
            </a:pPr>
            <a:r>
              <a:t>2. Les aléas de la vie du contrat</a:t>
            </a:r>
          </a:p>
        </p:txBody>
      </p:sp>
      <p:sp>
        <p:nvSpPr>
          <p:cNvPr id="59394" name="Shape 280"/>
          <p:cNvSpPr>
            <a:spLocks noGrp="1"/>
          </p:cNvSpPr>
          <p:nvPr>
            <p:ph type="body" idx="1"/>
          </p:nvPr>
        </p:nvSpPr>
        <p:spPr>
          <a:solidFill>
            <a:srgbClr val="FFFFFF"/>
          </a:solidFill>
          <a:ln w="25400">
            <a:solidFill>
              <a:schemeClr val="accent2"/>
            </a:solidFill>
            <a:round/>
          </a:ln>
        </p:spPr>
        <p:txBody>
          <a:bodyPr/>
          <a:lstStyle/>
          <a:p>
            <a:pPr marL="342900" lvl="1" indent="-342900" eaLnBrk="1" hangingPunct="1">
              <a:spcBef>
                <a:spcPts val="600"/>
              </a:spcBef>
            </a:pPr>
            <a:endParaRPr lang="fr-FR" sz="2400" smtClean="0"/>
          </a:p>
          <a:p>
            <a:pPr marL="342900" lvl="1" indent="-342900" eaLnBrk="1" hangingPunct="1">
              <a:spcBef>
                <a:spcPts val="600"/>
              </a:spcBef>
            </a:pPr>
            <a:endParaRPr lang="fr-FR" sz="2400" smtClean="0"/>
          </a:p>
          <a:p>
            <a:pPr marL="342900" lvl="1" indent="-342900" eaLnBrk="1" hangingPunct="1">
              <a:spcBef>
                <a:spcPts val="600"/>
              </a:spcBef>
            </a:pPr>
            <a:endParaRPr lang="fr-FR" sz="2400" smtClean="0"/>
          </a:p>
          <a:p>
            <a:pPr marL="342900" lvl="1" indent="-342900" eaLnBrk="1" hangingPunct="1">
              <a:spcBef>
                <a:spcPts val="500"/>
              </a:spcBef>
              <a:buSzTx/>
              <a:buFont typeface="Arial" charset="0"/>
              <a:buNone/>
            </a:pPr>
            <a:r>
              <a:rPr lang="fr-FR" sz="2400" smtClean="0"/>
              <a:t>2.1. La théorie de l’imprévision </a:t>
            </a:r>
            <a:endParaRPr lang="fr-FR" sz="2800" smtClean="0"/>
          </a:p>
          <a:p>
            <a:pPr marL="342900" lvl="1" indent="-342900" eaLnBrk="1" hangingPunct="1">
              <a:spcBef>
                <a:spcPts val="600"/>
              </a:spcBef>
            </a:pPr>
            <a:endParaRPr lang="fr-FR" sz="2800" smtClean="0"/>
          </a:p>
          <a:p>
            <a:pPr marL="342900" lvl="1" indent="-342900" eaLnBrk="1" hangingPunct="1">
              <a:spcBef>
                <a:spcPts val="500"/>
              </a:spcBef>
              <a:buSzTx/>
              <a:buFont typeface="Arial" charset="0"/>
              <a:buNone/>
            </a:pPr>
            <a:r>
              <a:rPr lang="fr-FR" sz="2400" smtClean="0"/>
              <a:t>2.2. Les remèdes à l’inexécution du contrat</a:t>
            </a:r>
          </a:p>
        </p:txBody>
      </p:sp>
    </p:spTree>
  </p:cSld>
  <p:clrMapOvr>
    <a:masterClrMapping/>
  </p:clrMapOvr>
  <p:transition spd="med"/>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 name="Shape 282"/>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p>
            <a:pPr eaLnBrk="1" fontAlgn="auto" hangingPunct="1">
              <a:spcBef>
                <a:spcPts val="0"/>
              </a:spcBef>
              <a:spcAft>
                <a:spcPts val="0"/>
              </a:spcAft>
              <a:defRPr/>
            </a:pPr>
            <a:r>
              <a:rPr>
                <a:sym typeface="Calibri"/>
              </a:rPr>
              <a:t>2.1. La théorie de l’imprévision </a:t>
            </a:r>
          </a:p>
        </p:txBody>
      </p:sp>
      <p:sp>
        <p:nvSpPr>
          <p:cNvPr id="283" name="Shape 283"/>
          <p:cNvSpPr>
            <a:spLocks noGrp="1"/>
          </p:cNvSpPr>
          <p:nvPr>
            <p:ph type="body" idx="1"/>
          </p:nvPr>
        </p:nvSpPr>
        <p:spPr>
          <a:solidFill>
            <a:srgbClr val="FFFFFF"/>
          </a:solidFill>
          <a:ln w="25400">
            <a:solidFill>
              <a:schemeClr val="accent2"/>
            </a:solidFill>
            <a:round/>
          </a:ln>
        </p:spPr>
        <p:txBody>
          <a:bodyPr>
            <a:normAutofit/>
          </a:bodyPr>
          <a:lstStyle/>
          <a:p>
            <a:pPr marL="342900" lvl="1" indent="-342900" eaLnBrk="1" hangingPunct="1">
              <a:lnSpc>
                <a:spcPct val="90000"/>
              </a:lnSpc>
              <a:spcBef>
                <a:spcPts val="400"/>
              </a:spcBef>
              <a:buFont typeface="Arial" charset="0"/>
              <a:buChar char="►"/>
            </a:pPr>
            <a:r>
              <a:rPr lang="fr-FR" sz="2000" smtClean="0"/>
              <a:t>La renégociation du contrat en cas de changement de circonstances imprévisibles (1/2)</a:t>
            </a:r>
            <a:endParaRPr lang="fr-FR" sz="2300" smtClean="0"/>
          </a:p>
          <a:p>
            <a:pPr marL="1143000" lvl="2" indent="-228600" eaLnBrk="1" hangingPunct="1">
              <a:lnSpc>
                <a:spcPct val="90000"/>
              </a:lnSpc>
              <a:spcBef>
                <a:spcPts val="400"/>
              </a:spcBef>
              <a:buFont typeface="Arial" charset="0"/>
              <a:buChar char="►"/>
            </a:pPr>
            <a:r>
              <a:rPr lang="fr-FR" sz="1700" smtClean="0"/>
              <a:t>Reprise de la jurisprudence antérieure : Arrêt Cass. civ. 6 mars 1876, Canal de Craponne</a:t>
            </a:r>
            <a:endParaRPr lang="fr-FR" sz="2000" smtClean="0"/>
          </a:p>
          <a:p>
            <a:pPr marL="1143000" lvl="2" indent="-228600" eaLnBrk="1" hangingPunct="1">
              <a:lnSpc>
                <a:spcPct val="90000"/>
              </a:lnSpc>
              <a:spcBef>
                <a:spcPts val="400"/>
              </a:spcBef>
              <a:buFont typeface="Arial" charset="0"/>
              <a:buChar char="►"/>
            </a:pPr>
            <a:r>
              <a:rPr lang="fr-FR" sz="1700" smtClean="0"/>
              <a:t>Conditions</a:t>
            </a:r>
            <a:endParaRPr lang="fr-FR" sz="2000" smtClean="0"/>
          </a:p>
          <a:p>
            <a:pPr marL="1600200" lvl="3" indent="-228600" eaLnBrk="1" hangingPunct="1">
              <a:lnSpc>
                <a:spcPct val="90000"/>
              </a:lnSpc>
              <a:spcBef>
                <a:spcPts val="300"/>
              </a:spcBef>
              <a:buFont typeface="Arial" charset="0"/>
              <a:buChar char="►"/>
            </a:pPr>
            <a:r>
              <a:rPr lang="fr-FR" sz="1500" smtClean="0"/>
              <a:t>1. Changement de circonstances imprévisibles</a:t>
            </a:r>
            <a:endParaRPr lang="fr-FR" sz="1800" smtClean="0"/>
          </a:p>
          <a:p>
            <a:pPr marL="2057400" lvl="4" indent="-228600" eaLnBrk="1" hangingPunct="1">
              <a:lnSpc>
                <a:spcPct val="90000"/>
              </a:lnSpc>
              <a:spcBef>
                <a:spcPts val="400"/>
              </a:spcBef>
              <a:buFont typeface="Arial" charset="0"/>
              <a:buChar char="►"/>
            </a:pPr>
            <a:r>
              <a:rPr lang="fr-FR" sz="1700" smtClean="0"/>
              <a:t>Appréciation du caractère imprévisible : lors de la conclusion du contrat</a:t>
            </a:r>
          </a:p>
          <a:p>
            <a:pPr marL="2057400" lvl="4" indent="-228600" eaLnBrk="1" hangingPunct="1">
              <a:lnSpc>
                <a:spcPct val="90000"/>
              </a:lnSpc>
              <a:spcBef>
                <a:spcPts val="400"/>
              </a:spcBef>
              <a:buFont typeface="Arial" charset="0"/>
              <a:buChar char="►"/>
            </a:pPr>
            <a:r>
              <a:rPr lang="fr-FR" sz="1700" smtClean="0"/>
              <a:t>Comment caractériser le changement imprévisible ?</a:t>
            </a:r>
          </a:p>
          <a:p>
            <a:pPr marL="2057400" lvl="4" indent="-228600" eaLnBrk="1" hangingPunct="1">
              <a:lnSpc>
                <a:spcPct val="90000"/>
              </a:lnSpc>
              <a:spcBef>
                <a:spcPts val="400"/>
              </a:spcBef>
              <a:buFont typeface="Arial" charset="0"/>
              <a:buChar char="►"/>
            </a:pPr>
            <a:r>
              <a:rPr lang="fr-FR" sz="1700" smtClean="0"/>
              <a:t>En pratique, utilité des clauses de hardship ou clauses de “Material Adverse Changes” afin de préciser les cas d’imprévision</a:t>
            </a:r>
          </a:p>
          <a:p>
            <a:pPr marL="1600200" lvl="3" indent="-228600" eaLnBrk="1" hangingPunct="1">
              <a:lnSpc>
                <a:spcPct val="90000"/>
              </a:lnSpc>
              <a:spcBef>
                <a:spcPts val="300"/>
              </a:spcBef>
              <a:buFont typeface="Arial" charset="0"/>
              <a:buChar char="►"/>
            </a:pPr>
            <a:r>
              <a:rPr lang="fr-FR" sz="1500" smtClean="0"/>
              <a:t>2. Exécution excessivement onéreuse pour une partie </a:t>
            </a:r>
            <a:endParaRPr lang="fr-FR" sz="1700" smtClean="0"/>
          </a:p>
          <a:p>
            <a:pPr marL="2057400" lvl="4" indent="-228600" eaLnBrk="1" hangingPunct="1">
              <a:lnSpc>
                <a:spcPct val="90000"/>
              </a:lnSpc>
              <a:spcBef>
                <a:spcPts val="400"/>
              </a:spcBef>
              <a:buFont typeface="Arial" charset="0"/>
              <a:buChar char="►"/>
            </a:pPr>
            <a:r>
              <a:rPr lang="fr-FR" sz="1700" smtClean="0"/>
              <a:t>Cette partie ne doit pas avoir accepté d’assumer le risque </a:t>
            </a:r>
          </a:p>
          <a:p>
            <a:pPr marL="2057400" lvl="4" indent="-228600" eaLnBrk="1" hangingPunct="1">
              <a:lnSpc>
                <a:spcPct val="90000"/>
              </a:lnSpc>
              <a:spcBef>
                <a:spcPts val="400"/>
              </a:spcBef>
              <a:buFont typeface="Arial" charset="0"/>
              <a:buChar char="►"/>
            </a:pPr>
            <a:r>
              <a:rPr lang="fr-FR" sz="1700" smtClean="0"/>
              <a:t>Les parties peuvent donc écarter l’application de cette condition </a:t>
            </a:r>
            <a:r>
              <a:rPr lang="fr-FR" sz="1700" smtClean="0">
                <a:latin typeface="Wingdings" pitchFamily="2" charset="2"/>
                <a:sym typeface="Wingdings" pitchFamily="2" charset="2"/>
              </a:rPr>
              <a:t>➔ </a:t>
            </a:r>
            <a:r>
              <a:rPr lang="fr-FR" sz="1700" smtClean="0"/>
              <a:t>possibilité de stipuler des clauses de “ non MAC”</a:t>
            </a:r>
          </a:p>
        </p:txBody>
      </p:sp>
    </p:spTree>
  </p:cSld>
  <p:clrMapOvr>
    <a:masterClrMapping/>
  </p:clrMapOvr>
  <p:transition spd="med"/>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 name="Shape 285"/>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p>
            <a:pPr eaLnBrk="1" fontAlgn="auto" hangingPunct="1">
              <a:spcBef>
                <a:spcPts val="0"/>
              </a:spcBef>
              <a:spcAft>
                <a:spcPts val="0"/>
              </a:spcAft>
              <a:defRPr/>
            </a:pPr>
            <a:r>
              <a:rPr>
                <a:sym typeface="Calibri"/>
              </a:rPr>
              <a:t>2.1. La théorie de l’imprévision</a:t>
            </a:r>
          </a:p>
        </p:txBody>
      </p:sp>
      <p:sp>
        <p:nvSpPr>
          <p:cNvPr id="286" name="Shape 286"/>
          <p:cNvSpPr>
            <a:spLocks noGrp="1"/>
          </p:cNvSpPr>
          <p:nvPr>
            <p:ph type="body" idx="1"/>
          </p:nvPr>
        </p:nvSpPr>
        <p:spPr>
          <a:solidFill>
            <a:srgbClr val="FFFFFF"/>
          </a:solidFill>
          <a:ln w="25400">
            <a:solidFill>
              <a:schemeClr val="accent2"/>
            </a:solidFill>
            <a:round/>
          </a:ln>
        </p:spPr>
        <p:txBody>
          <a:bodyPr>
            <a:normAutofit/>
          </a:bodyPr>
          <a:lstStyle/>
          <a:p>
            <a:pPr marL="336042" lvl="1" indent="-336042" defTabSz="896111" eaLnBrk="1" fontAlgn="auto" hangingPunct="1">
              <a:lnSpc>
                <a:spcPct val="80000"/>
              </a:lnSpc>
              <a:spcBef>
                <a:spcPts val="400"/>
              </a:spcBef>
              <a:spcAft>
                <a:spcPts val="0"/>
              </a:spcAft>
              <a:buFont typeface="Arial"/>
              <a:buChar char="►"/>
              <a:defRPr sz="1960"/>
            </a:pPr>
            <a:r>
              <a:rPr sz="1960">
                <a:sym typeface="Calibri"/>
              </a:rPr>
              <a:t>La renégociation du contrat en cas de changement de circonstances imprévisibles (2/2)</a:t>
            </a:r>
            <a:endParaRPr sz="2254">
              <a:sym typeface="Calibri"/>
            </a:endParaRPr>
          </a:p>
          <a:p>
            <a:pPr marL="1120140" lvl="2" indent="-224027" defTabSz="896111" eaLnBrk="1" fontAlgn="auto" hangingPunct="1">
              <a:lnSpc>
                <a:spcPct val="80000"/>
              </a:lnSpc>
              <a:spcBef>
                <a:spcPts val="300"/>
              </a:spcBef>
              <a:spcAft>
                <a:spcPts val="0"/>
              </a:spcAft>
              <a:buFont typeface="Arial"/>
              <a:buChar char="►"/>
              <a:defRPr sz="1666"/>
            </a:pPr>
            <a:r>
              <a:rPr sz="1666">
                <a:sym typeface="Calibri"/>
              </a:rPr>
              <a:t>Conséquences </a:t>
            </a:r>
            <a:endParaRPr sz="1960">
              <a:sym typeface="Calibri"/>
            </a:endParaRPr>
          </a:p>
          <a:p>
            <a:pPr marL="1568196" lvl="3" indent="-224027" defTabSz="896111" eaLnBrk="1" fontAlgn="auto" hangingPunct="1">
              <a:lnSpc>
                <a:spcPct val="80000"/>
              </a:lnSpc>
              <a:spcBef>
                <a:spcPts val="300"/>
              </a:spcBef>
              <a:spcAft>
                <a:spcPts val="0"/>
              </a:spcAft>
              <a:buFont typeface="Arial"/>
              <a:buChar char="►"/>
              <a:defRPr sz="1470"/>
            </a:pPr>
            <a:r>
              <a:rPr sz="1470">
                <a:sym typeface="Calibri"/>
              </a:rPr>
              <a:t>1. Demande de renégociation du contrat par la partie lésée</a:t>
            </a:r>
            <a:endParaRPr sz="1764">
              <a:sym typeface="Calibri"/>
            </a:endParaRPr>
          </a:p>
          <a:p>
            <a:pPr marL="2016252" lvl="4" indent="-224027" defTabSz="896111" eaLnBrk="1" fontAlgn="auto" hangingPunct="1">
              <a:lnSpc>
                <a:spcPct val="80000"/>
              </a:lnSpc>
              <a:spcBef>
                <a:spcPts val="300"/>
              </a:spcBef>
              <a:spcAft>
                <a:spcPts val="0"/>
              </a:spcAft>
              <a:buFont typeface="Arial"/>
              <a:buChar char="►"/>
              <a:defRPr sz="1666"/>
            </a:pPr>
            <a:r>
              <a:rPr sz="1666">
                <a:sym typeface="Calibri"/>
              </a:rPr>
              <a:t>Elle doit néanmoins continuer d’exécuter le contrat</a:t>
            </a:r>
          </a:p>
          <a:p>
            <a:pPr marL="2114264" lvl="4" indent="-360934" defTabSz="896111" eaLnBrk="1" fontAlgn="auto" hangingPunct="1">
              <a:lnSpc>
                <a:spcPct val="80000"/>
              </a:lnSpc>
              <a:spcBef>
                <a:spcPts val="300"/>
              </a:spcBef>
              <a:spcAft>
                <a:spcPts val="0"/>
              </a:spcAft>
              <a:buFont typeface="Arial"/>
              <a:buChar char="►"/>
              <a:defRPr sz="1666"/>
            </a:pPr>
            <a:r>
              <a:rPr sz="1666">
                <a:sym typeface="Calibri"/>
              </a:rPr>
              <a:t>Il s’agit d’éviter « </a:t>
            </a:r>
            <a:r>
              <a:rPr sz="1666" i="1">
                <a:sym typeface="Calibri"/>
              </a:rPr>
              <a:t>les contestations dilatoires, et préserver la force obligatoire du contrat </a:t>
            </a:r>
            <a:r>
              <a:rPr sz="1666">
                <a:sym typeface="Calibri"/>
              </a:rPr>
              <a:t>»</a:t>
            </a:r>
            <a:r>
              <a:rPr sz="1666" i="1">
                <a:sym typeface="Calibri"/>
              </a:rPr>
              <a:t> </a:t>
            </a:r>
            <a:r>
              <a:rPr sz="1666">
                <a:sym typeface="Calibri"/>
              </a:rPr>
              <a:t>(extrait du rapport)</a:t>
            </a:r>
          </a:p>
          <a:p>
            <a:pPr marL="1568196" lvl="3" indent="-224027" defTabSz="896111" eaLnBrk="1" fontAlgn="auto" hangingPunct="1">
              <a:lnSpc>
                <a:spcPct val="80000"/>
              </a:lnSpc>
              <a:spcBef>
                <a:spcPts val="300"/>
              </a:spcBef>
              <a:spcAft>
                <a:spcPts val="0"/>
              </a:spcAft>
              <a:buFont typeface="Arial"/>
              <a:buChar char="►"/>
              <a:defRPr sz="1470"/>
            </a:pPr>
            <a:r>
              <a:rPr sz="1470">
                <a:sym typeface="Calibri"/>
              </a:rPr>
              <a:t>2. En cas d’échec ou de refus des négociations</a:t>
            </a:r>
            <a:endParaRPr sz="1764">
              <a:sym typeface="Calibri"/>
            </a:endParaRPr>
          </a:p>
          <a:p>
            <a:pPr marL="2016252" lvl="4" indent="-224027" defTabSz="896111" eaLnBrk="1" fontAlgn="auto" hangingPunct="1">
              <a:lnSpc>
                <a:spcPct val="80000"/>
              </a:lnSpc>
              <a:spcBef>
                <a:spcPts val="300"/>
              </a:spcBef>
              <a:spcAft>
                <a:spcPts val="0"/>
              </a:spcAft>
              <a:buFont typeface="Arial"/>
              <a:buChar char="►"/>
              <a:defRPr sz="1666"/>
            </a:pPr>
            <a:r>
              <a:rPr sz="1666">
                <a:sym typeface="Calibri"/>
              </a:rPr>
              <a:t>Accord entre les parties :  elles peuvent décider de mettre fin au contrat ou de saisir le juge (d’un commun accord) pour l’adapter</a:t>
            </a:r>
          </a:p>
          <a:p>
            <a:pPr marL="2114264" lvl="4" indent="-360934" defTabSz="896111" eaLnBrk="1" fontAlgn="auto" hangingPunct="1">
              <a:lnSpc>
                <a:spcPct val="80000"/>
              </a:lnSpc>
              <a:spcBef>
                <a:spcPts val="300"/>
              </a:spcBef>
              <a:spcAft>
                <a:spcPts val="0"/>
              </a:spcAft>
              <a:buFont typeface="Arial"/>
              <a:buChar char="►"/>
              <a:defRPr sz="1666"/>
            </a:pPr>
            <a:r>
              <a:rPr sz="1666">
                <a:sym typeface="Calibri"/>
              </a:rPr>
              <a:t>A noter : le projet d’ordonnance ne prévoyait pas la résolution du contrat par les parties (saisine directe du juge pour l’adapter) </a:t>
            </a:r>
          </a:p>
          <a:p>
            <a:pPr marL="2016252" lvl="4" indent="-224027" defTabSz="896111" eaLnBrk="1" fontAlgn="auto" hangingPunct="1">
              <a:lnSpc>
                <a:spcPct val="80000"/>
              </a:lnSpc>
              <a:spcBef>
                <a:spcPts val="300"/>
              </a:spcBef>
              <a:spcAft>
                <a:spcPts val="0"/>
              </a:spcAft>
              <a:buFont typeface="Arial"/>
              <a:buChar char="►"/>
              <a:defRPr sz="1666"/>
            </a:pPr>
            <a:r>
              <a:rPr sz="1666">
                <a:sym typeface="Calibri"/>
              </a:rPr>
              <a:t>A défaut d’accord entre les parties dans un délai raisonnable</a:t>
            </a:r>
          </a:p>
          <a:p>
            <a:pPr marL="2114264" lvl="4" indent="-360934" defTabSz="896111" eaLnBrk="1" fontAlgn="auto" hangingPunct="1">
              <a:lnSpc>
                <a:spcPct val="80000"/>
              </a:lnSpc>
              <a:spcBef>
                <a:spcPts val="300"/>
              </a:spcBef>
              <a:spcAft>
                <a:spcPts val="0"/>
              </a:spcAft>
              <a:buFont typeface="Arial"/>
              <a:buChar char="►"/>
              <a:defRPr sz="1666"/>
            </a:pPr>
            <a:r>
              <a:rPr sz="1666">
                <a:sym typeface="Calibri"/>
              </a:rPr>
              <a:t>A la demande d’une partie, le juge peut réviser le contrat ou y mettre fin, à la date et aux conditions qu’il fixe</a:t>
            </a:r>
          </a:p>
          <a:p>
            <a:pPr marL="2114264" lvl="4" indent="-360934" defTabSz="896111" eaLnBrk="1" fontAlgn="auto" hangingPunct="1">
              <a:lnSpc>
                <a:spcPct val="80000"/>
              </a:lnSpc>
              <a:spcBef>
                <a:spcPts val="300"/>
              </a:spcBef>
              <a:spcAft>
                <a:spcPts val="0"/>
              </a:spcAft>
              <a:buFont typeface="Arial"/>
              <a:buChar char="►"/>
              <a:defRPr sz="1666"/>
            </a:pPr>
            <a:r>
              <a:rPr sz="1666">
                <a:sym typeface="Calibri"/>
              </a:rPr>
              <a:t>Selon le rapport : « </a:t>
            </a:r>
            <a:r>
              <a:rPr sz="1666" i="1">
                <a:sym typeface="Calibri"/>
              </a:rPr>
              <a:t>le risque d’anéantissement ou de révision du contrat par le juge devant inciter les parties à négocier</a:t>
            </a:r>
            <a:r>
              <a:rPr sz="1666">
                <a:sym typeface="Calibri"/>
              </a:rPr>
              <a:t>. »</a:t>
            </a:r>
          </a:p>
        </p:txBody>
      </p:sp>
    </p:spTree>
  </p:cSld>
  <p:clrMapOvr>
    <a:masterClrMapping/>
  </p:clrMapOvr>
  <p:transition spd="med"/>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 name="Shape 288"/>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p>
            <a:pPr eaLnBrk="1" fontAlgn="auto" hangingPunct="1">
              <a:spcBef>
                <a:spcPts val="0"/>
              </a:spcBef>
              <a:spcAft>
                <a:spcPts val="0"/>
              </a:spcAft>
              <a:defRPr/>
            </a:pPr>
            <a:r>
              <a:rPr>
                <a:sym typeface="Calibri"/>
              </a:rPr>
              <a:t>2.2. La théorie de l’imprévision</a:t>
            </a:r>
          </a:p>
        </p:txBody>
      </p:sp>
      <p:sp>
        <p:nvSpPr>
          <p:cNvPr id="62466" name="Shape 289"/>
          <p:cNvSpPr>
            <a:spLocks noGrp="1"/>
          </p:cNvSpPr>
          <p:nvPr>
            <p:ph type="body" idx="1"/>
          </p:nvPr>
        </p:nvSpPr>
        <p:spPr>
          <a:solidFill>
            <a:srgbClr val="FFFFFF"/>
          </a:solidFill>
          <a:ln w="25400">
            <a:solidFill>
              <a:schemeClr val="accent2"/>
            </a:solidFill>
            <a:round/>
          </a:ln>
        </p:spPr>
        <p:txBody>
          <a:bodyPr/>
          <a:lstStyle/>
          <a:p>
            <a:pPr eaLnBrk="1" hangingPunct="1">
              <a:spcBef>
                <a:spcPts val="400"/>
              </a:spcBef>
              <a:buSzTx/>
              <a:buFont typeface="Arial" charset="0"/>
              <a:buNone/>
            </a:pPr>
            <a:r>
              <a:rPr lang="fr-FR" sz="2000" smtClean="0">
                <a:solidFill>
                  <a:srgbClr val="1F497D"/>
                </a:solidFill>
              </a:rPr>
              <a:t>	</a:t>
            </a:r>
          </a:p>
          <a:p>
            <a:pPr eaLnBrk="1" hangingPunct="1">
              <a:spcBef>
                <a:spcPts val="400"/>
              </a:spcBef>
              <a:buSzTx/>
              <a:buFont typeface="Arial" charset="0"/>
              <a:buNone/>
            </a:pPr>
            <a:r>
              <a:rPr lang="fr-FR" sz="2000" smtClean="0">
                <a:solidFill>
                  <a:srgbClr val="1F497D"/>
                </a:solidFill>
              </a:rPr>
              <a:t>	C. Civ. Art. 1195. nouveau – </a:t>
            </a:r>
            <a:r>
              <a:rPr lang="fr-FR" sz="2000" i="1" smtClean="0">
                <a:solidFill>
                  <a:srgbClr val="1F497D"/>
                </a:solidFill>
              </a:rPr>
              <a:t>« Si un changement de circonstances imprévisible lors de la conclusion du contrat rend l’exécution excessivement onéreuse pour une partie qui n’avait pas accepté d’en assumer le risque, celle-ci peut demander une renégociation du contrat à son cocontractant. Elle continue à exécuter ses obligations durant la renégociation.</a:t>
            </a:r>
          </a:p>
          <a:p>
            <a:pPr eaLnBrk="1" hangingPunct="1">
              <a:spcBef>
                <a:spcPts val="400"/>
              </a:spcBef>
              <a:buSzTx/>
              <a:buFont typeface="Arial" charset="0"/>
              <a:buNone/>
            </a:pPr>
            <a:r>
              <a:rPr lang="fr-FR" sz="2000" i="1" smtClean="0">
                <a:solidFill>
                  <a:srgbClr val="1F497D"/>
                </a:solidFill>
              </a:rPr>
              <a:t>	En cas de refus ou d’échec de la renégociation, les parties peuvent convenir de la résolution du contrat, à la date et aux conditions qu’elles déterminent, ou demander d’un commun accord au juge de procéder à son adaptation. A défaut d’accord dans un délai raisonnable, le juge peut, à la demande d’une partie, réviser le contrat ou y mettre fin, à la date et aux conditions qu’il fixe. » </a:t>
            </a:r>
          </a:p>
        </p:txBody>
      </p:sp>
    </p:spTree>
  </p:cSld>
  <p:clrMapOvr>
    <a:masterClrMapping/>
  </p:clrMapOvr>
  <p:transition spd="med"/>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 name="Shape 291"/>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fontScale="90000"/>
          </a:bodyPr>
          <a:lstStyle>
            <a:lvl1pPr defTabSz="841247">
              <a:defRPr sz="3588">
                <a:latin typeface="Arial"/>
                <a:ea typeface="Arial"/>
                <a:cs typeface="Arial"/>
                <a:sym typeface="Arial"/>
              </a:defRPr>
            </a:lvl1pPr>
          </a:lstStyle>
          <a:p>
            <a:pPr eaLnBrk="1" fontAlgn="auto" hangingPunct="1">
              <a:spcBef>
                <a:spcPts val="0"/>
              </a:spcBef>
              <a:spcAft>
                <a:spcPts val="0"/>
              </a:spcAft>
              <a:defRPr/>
            </a:pPr>
            <a:r>
              <a:t>2.2.Les remèdes à l’inexécution du contrat</a:t>
            </a:r>
          </a:p>
        </p:txBody>
      </p:sp>
      <p:sp>
        <p:nvSpPr>
          <p:cNvPr id="292" name="Shape 292"/>
          <p:cNvSpPr>
            <a:spLocks noGrp="1"/>
          </p:cNvSpPr>
          <p:nvPr>
            <p:ph type="body" idx="1"/>
          </p:nvPr>
        </p:nvSpPr>
        <p:spPr>
          <a:solidFill>
            <a:srgbClr val="FFFFFF"/>
          </a:solidFill>
          <a:ln w="25400">
            <a:solidFill>
              <a:schemeClr val="accent2"/>
            </a:solidFill>
            <a:round/>
          </a:ln>
        </p:spPr>
        <p:txBody>
          <a:bodyPr>
            <a:normAutofit/>
          </a:bodyPr>
          <a:lstStyle/>
          <a:p>
            <a:pPr marL="342900" lvl="1" indent="-342900" eaLnBrk="1" hangingPunct="1">
              <a:lnSpc>
                <a:spcPct val="90000"/>
              </a:lnSpc>
              <a:spcBef>
                <a:spcPts val="400"/>
              </a:spcBef>
            </a:pPr>
            <a:r>
              <a:rPr lang="fr-FR" sz="2000" smtClean="0"/>
              <a:t>Exécution imparfaite ou inexécution du contrat </a:t>
            </a:r>
            <a:endParaRPr lang="fr-FR" sz="2300" smtClean="0"/>
          </a:p>
          <a:p>
            <a:pPr marL="711200" lvl="2" indent="-342900" eaLnBrk="1" hangingPunct="1">
              <a:lnSpc>
                <a:spcPct val="90000"/>
              </a:lnSpc>
              <a:spcBef>
                <a:spcPts val="400"/>
              </a:spcBef>
            </a:pPr>
            <a:r>
              <a:rPr lang="fr-FR" sz="1700" smtClean="0"/>
              <a:t>Absence de définition de l’inexécution et de l’exécution imparfaite</a:t>
            </a:r>
            <a:endParaRPr lang="fr-FR" sz="2000" smtClean="0"/>
          </a:p>
          <a:p>
            <a:pPr marL="711200" lvl="2" indent="-342900" eaLnBrk="1" hangingPunct="1">
              <a:lnSpc>
                <a:spcPct val="90000"/>
              </a:lnSpc>
              <a:spcBef>
                <a:spcPts val="400"/>
              </a:spcBef>
            </a:pPr>
            <a:r>
              <a:rPr lang="fr-FR" sz="1700" smtClean="0"/>
              <a:t>Liste de sanctions à disposition de la partie victime</a:t>
            </a:r>
            <a:endParaRPr lang="fr-FR" sz="2000" smtClean="0"/>
          </a:p>
          <a:p>
            <a:pPr marL="1066800" lvl="3" indent="-342900" eaLnBrk="1" hangingPunct="1">
              <a:lnSpc>
                <a:spcPct val="90000"/>
              </a:lnSpc>
              <a:spcBef>
                <a:spcPts val="300"/>
              </a:spcBef>
            </a:pPr>
            <a:r>
              <a:rPr lang="fr-FR" sz="1500" smtClean="0"/>
              <a:t>Exception d’inexécution + exécution forcée en nature + réduction de prix + résolution du contrat + obtention de dommages et intérêts</a:t>
            </a:r>
            <a:endParaRPr lang="fr-FR" sz="1800" smtClean="0"/>
          </a:p>
          <a:p>
            <a:pPr marL="1066800" lvl="3" indent="-342900" eaLnBrk="1" hangingPunct="1">
              <a:lnSpc>
                <a:spcPct val="90000"/>
              </a:lnSpc>
              <a:spcBef>
                <a:spcPts val="300"/>
              </a:spcBef>
            </a:pPr>
            <a:r>
              <a:rPr lang="fr-FR" sz="1500" smtClean="0"/>
              <a:t>Cumul des sanctions qui ne sont pas incompatibles</a:t>
            </a:r>
            <a:endParaRPr lang="fr-FR" sz="1700" smtClean="0"/>
          </a:p>
          <a:p>
            <a:pPr marL="1419225" lvl="4" indent="-342900" eaLnBrk="1" hangingPunct="1">
              <a:lnSpc>
                <a:spcPct val="90000"/>
              </a:lnSpc>
              <a:spcBef>
                <a:spcPts val="400"/>
              </a:spcBef>
              <a:buFont typeface="Wingdings" pitchFamily="2" charset="2"/>
              <a:buChar char="▪"/>
            </a:pPr>
            <a:r>
              <a:rPr lang="fr-FR" sz="1700" smtClean="0"/>
              <a:t>Les dommages intérêts peuvent toujours être  demandés </a:t>
            </a:r>
          </a:p>
          <a:p>
            <a:pPr marL="1066800" lvl="3" indent="-342900" eaLnBrk="1" hangingPunct="1">
              <a:lnSpc>
                <a:spcPct val="90000"/>
              </a:lnSpc>
              <a:spcBef>
                <a:spcPts val="300"/>
              </a:spcBef>
            </a:pPr>
            <a:r>
              <a:rPr lang="fr-FR" sz="1500" smtClean="0"/>
              <a:t>Dispositions d’ordre public ? Une partie peut-elle renoncer à certaines de ces sanctions ? </a:t>
            </a:r>
            <a:endParaRPr lang="fr-FR" sz="1700" smtClean="0"/>
          </a:p>
          <a:p>
            <a:pPr marL="1419225" lvl="4" indent="-342900" eaLnBrk="1" hangingPunct="1">
              <a:lnSpc>
                <a:spcPct val="90000"/>
              </a:lnSpc>
              <a:spcBef>
                <a:spcPts val="300"/>
              </a:spcBef>
              <a:buFont typeface="Wingdings" pitchFamily="2" charset="2"/>
              <a:buChar char="▪"/>
            </a:pPr>
            <a:r>
              <a:rPr lang="fr-FR" sz="1500" smtClean="0"/>
              <a:t>Cf. rapport relatif à l’ordonnance</a:t>
            </a:r>
            <a:r>
              <a:rPr lang="fr-FR" sz="1500" smtClean="0">
                <a:latin typeface="Wingdings" pitchFamily="2" charset="2"/>
                <a:sym typeface="Wingdings" pitchFamily="2" charset="2"/>
              </a:rPr>
              <a:t> ➔ </a:t>
            </a:r>
            <a:r>
              <a:rPr lang="fr-FR" sz="1500" smtClean="0"/>
              <a:t>dans le silence du texte, dispositions supplétives (?)</a:t>
            </a:r>
            <a:endParaRPr lang="fr-FR" sz="1700" smtClean="0"/>
          </a:p>
          <a:p>
            <a:pPr marL="711200" lvl="2" indent="-342900" eaLnBrk="1" hangingPunct="1">
              <a:lnSpc>
                <a:spcPct val="90000"/>
              </a:lnSpc>
              <a:spcBef>
                <a:spcPts val="200"/>
              </a:spcBef>
              <a:buSzTx/>
              <a:buFont typeface="Arial" charset="0"/>
              <a:buNone/>
            </a:pPr>
            <a:r>
              <a:rPr lang="fr-FR" sz="1100" smtClean="0">
                <a:solidFill>
                  <a:srgbClr val="1F497D"/>
                </a:solidFill>
              </a:rPr>
              <a:t>Art. 1217 du C. Civ. :</a:t>
            </a:r>
            <a:endParaRPr lang="fr-FR" sz="1400" smtClean="0">
              <a:solidFill>
                <a:srgbClr val="1F497D"/>
              </a:solidFill>
            </a:endParaRPr>
          </a:p>
          <a:p>
            <a:pPr marL="711200" lvl="2" indent="-342900" eaLnBrk="1" hangingPunct="1">
              <a:lnSpc>
                <a:spcPct val="90000"/>
              </a:lnSpc>
              <a:spcBef>
                <a:spcPts val="200"/>
              </a:spcBef>
              <a:buSzTx/>
              <a:buFont typeface="Arial" charset="0"/>
              <a:buNone/>
            </a:pPr>
            <a:r>
              <a:rPr lang="fr-FR" sz="1100" i="1" smtClean="0">
                <a:solidFill>
                  <a:srgbClr val="1F497D"/>
                </a:solidFill>
              </a:rPr>
              <a:t>“La partie envers laquelle l’engagement n’a pas été exécuté, ou l’a été imparfaitement, peut : </a:t>
            </a:r>
            <a:endParaRPr lang="fr-FR" sz="2000" i="1" smtClean="0">
              <a:solidFill>
                <a:srgbClr val="1F497D"/>
              </a:solidFill>
            </a:endParaRPr>
          </a:p>
          <a:p>
            <a:pPr marL="711200" lvl="2" indent="-342900" eaLnBrk="1" hangingPunct="1">
              <a:lnSpc>
                <a:spcPct val="90000"/>
              </a:lnSpc>
              <a:spcBef>
                <a:spcPts val="200"/>
              </a:spcBef>
              <a:buSzTx/>
              <a:buFont typeface="Arial" charset="0"/>
              <a:buNone/>
            </a:pPr>
            <a:r>
              <a:rPr lang="fr-FR" sz="1100" i="1" smtClean="0">
                <a:solidFill>
                  <a:srgbClr val="1F497D"/>
                </a:solidFill>
              </a:rPr>
              <a:t>- Refuser d’exécuter ou suspendre l’exécution de sa propre obligation ;</a:t>
            </a:r>
            <a:endParaRPr lang="fr-FR" sz="1400" i="1" smtClean="0">
              <a:solidFill>
                <a:srgbClr val="1F497D"/>
              </a:solidFill>
            </a:endParaRPr>
          </a:p>
          <a:p>
            <a:pPr marL="711200" lvl="2" indent="-342900" eaLnBrk="1" hangingPunct="1">
              <a:lnSpc>
                <a:spcPct val="90000"/>
              </a:lnSpc>
              <a:spcBef>
                <a:spcPts val="200"/>
              </a:spcBef>
              <a:buSzTx/>
              <a:buFont typeface="Arial" charset="0"/>
              <a:buNone/>
            </a:pPr>
            <a:r>
              <a:rPr lang="fr-FR" sz="1100" i="1" smtClean="0">
                <a:solidFill>
                  <a:srgbClr val="1F497D"/>
                </a:solidFill>
              </a:rPr>
              <a:t>- Poursuivre l’exécution forcée en nature de l’obligation ;</a:t>
            </a:r>
            <a:endParaRPr lang="fr-FR" sz="1400" i="1" smtClean="0">
              <a:solidFill>
                <a:srgbClr val="1F497D"/>
              </a:solidFill>
            </a:endParaRPr>
          </a:p>
          <a:p>
            <a:pPr marL="711200" lvl="2" indent="-342900" eaLnBrk="1" hangingPunct="1">
              <a:lnSpc>
                <a:spcPct val="90000"/>
              </a:lnSpc>
              <a:spcBef>
                <a:spcPts val="200"/>
              </a:spcBef>
              <a:buSzTx/>
              <a:buFont typeface="Arial" charset="0"/>
              <a:buNone/>
            </a:pPr>
            <a:r>
              <a:rPr lang="fr-FR" sz="1100" i="1" smtClean="0">
                <a:solidFill>
                  <a:srgbClr val="1F497D"/>
                </a:solidFill>
              </a:rPr>
              <a:t>- Solliciter une réduction du prix ;</a:t>
            </a:r>
            <a:endParaRPr lang="fr-FR" sz="1400" i="1" smtClean="0">
              <a:solidFill>
                <a:srgbClr val="1F497D"/>
              </a:solidFill>
            </a:endParaRPr>
          </a:p>
          <a:p>
            <a:pPr marL="711200" lvl="2" indent="-342900" eaLnBrk="1" hangingPunct="1">
              <a:lnSpc>
                <a:spcPct val="90000"/>
              </a:lnSpc>
              <a:spcBef>
                <a:spcPts val="200"/>
              </a:spcBef>
              <a:buSzTx/>
              <a:buFont typeface="Arial" charset="0"/>
              <a:buNone/>
            </a:pPr>
            <a:r>
              <a:rPr lang="fr-FR" sz="1100" i="1" smtClean="0">
                <a:solidFill>
                  <a:srgbClr val="1F497D"/>
                </a:solidFill>
              </a:rPr>
              <a:t>- Provoquer la résolution du contrat ;</a:t>
            </a:r>
            <a:endParaRPr lang="fr-FR" sz="1400" i="1" smtClean="0">
              <a:solidFill>
                <a:srgbClr val="1F497D"/>
              </a:solidFill>
            </a:endParaRPr>
          </a:p>
          <a:p>
            <a:pPr marL="711200" lvl="2" indent="-342900" eaLnBrk="1" hangingPunct="1">
              <a:lnSpc>
                <a:spcPct val="90000"/>
              </a:lnSpc>
              <a:spcBef>
                <a:spcPts val="200"/>
              </a:spcBef>
              <a:buSzTx/>
              <a:buFont typeface="Arial" charset="0"/>
              <a:buNone/>
            </a:pPr>
            <a:r>
              <a:rPr lang="fr-FR" sz="1100" i="1" smtClean="0">
                <a:solidFill>
                  <a:srgbClr val="1F497D"/>
                </a:solidFill>
              </a:rPr>
              <a:t>- Demander la réparation des conséquences de l’inexécution,</a:t>
            </a:r>
            <a:endParaRPr lang="fr-FR" sz="2000" i="1" smtClean="0">
              <a:solidFill>
                <a:srgbClr val="1F497D"/>
              </a:solidFill>
            </a:endParaRPr>
          </a:p>
          <a:p>
            <a:pPr marL="711200" lvl="2" indent="-342900" eaLnBrk="1" hangingPunct="1">
              <a:lnSpc>
                <a:spcPct val="90000"/>
              </a:lnSpc>
              <a:spcBef>
                <a:spcPts val="400"/>
              </a:spcBef>
              <a:buSzTx/>
              <a:buFont typeface="Arial" charset="0"/>
              <a:buNone/>
            </a:pPr>
            <a:endParaRPr lang="fr-FR" sz="2000" i="1" smtClean="0">
              <a:solidFill>
                <a:srgbClr val="1F497D"/>
              </a:solidFill>
            </a:endParaRPr>
          </a:p>
          <a:p>
            <a:pPr marL="711200" lvl="2" indent="-342900" eaLnBrk="1" hangingPunct="1">
              <a:lnSpc>
                <a:spcPct val="90000"/>
              </a:lnSpc>
              <a:spcBef>
                <a:spcPts val="200"/>
              </a:spcBef>
              <a:buSzTx/>
              <a:buFont typeface="Arial" charset="0"/>
              <a:buNone/>
            </a:pPr>
            <a:r>
              <a:rPr lang="fr-FR" sz="1100" i="1" smtClean="0">
                <a:solidFill>
                  <a:srgbClr val="1F497D"/>
                </a:solidFill>
              </a:rPr>
              <a:t>Les sanctions qui ne sont pas incompatibles peuvent être cumulées ; des dommages et intérêts peuvent toujours s’y ajouter”</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lvl1pPr>
              <a:defRPr sz="3900"/>
            </a:lvl1pPr>
          </a:lstStyle>
          <a:p>
            <a:pPr eaLnBrk="1" fontAlgn="auto" hangingPunct="1">
              <a:spcBef>
                <a:spcPts val="0"/>
              </a:spcBef>
              <a:spcAft>
                <a:spcPts val="0"/>
              </a:spcAft>
              <a:defRPr/>
            </a:pPr>
            <a:r>
              <a:rPr>
                <a:sym typeface="Calibri"/>
              </a:rPr>
              <a:t>Quels objectifs pour cette réforme ?</a:t>
            </a:r>
          </a:p>
        </p:txBody>
      </p:sp>
      <p:sp>
        <p:nvSpPr>
          <p:cNvPr id="18434" name="Shape 133"/>
          <p:cNvSpPr>
            <a:spLocks noGrp="1"/>
          </p:cNvSpPr>
          <p:nvPr>
            <p:ph type="body" idx="1"/>
          </p:nvPr>
        </p:nvSpPr>
        <p:spPr>
          <a:solidFill>
            <a:srgbClr val="FFFFFF"/>
          </a:solidFill>
          <a:ln w="25400">
            <a:solidFill>
              <a:schemeClr val="accent2"/>
            </a:solidFill>
            <a:round/>
          </a:ln>
        </p:spPr>
        <p:txBody>
          <a:bodyPr/>
          <a:lstStyle/>
          <a:p>
            <a:pPr eaLnBrk="1" hangingPunct="1">
              <a:lnSpc>
                <a:spcPct val="80000"/>
              </a:lnSpc>
              <a:spcBef>
                <a:spcPts val="500"/>
              </a:spcBef>
            </a:pPr>
            <a:r>
              <a:rPr lang="fr-FR" sz="2400" smtClean="0"/>
              <a:t>Objectifs affichés par le Gouvernement</a:t>
            </a:r>
          </a:p>
          <a:p>
            <a:pPr marL="742950" lvl="1" indent="-285750" eaLnBrk="1" hangingPunct="1">
              <a:lnSpc>
                <a:spcPct val="80000"/>
              </a:lnSpc>
              <a:spcBef>
                <a:spcPts val="500"/>
              </a:spcBef>
            </a:pPr>
            <a:r>
              <a:rPr lang="fr-FR" sz="2100" smtClean="0"/>
              <a:t>La sécurité juridique</a:t>
            </a:r>
          </a:p>
          <a:p>
            <a:pPr marL="1143000" lvl="2" indent="-228600" algn="just" eaLnBrk="1" hangingPunct="1">
              <a:lnSpc>
                <a:spcPct val="80000"/>
              </a:lnSpc>
              <a:spcBef>
                <a:spcPts val="400"/>
              </a:spcBef>
            </a:pPr>
            <a:r>
              <a:rPr lang="fr-FR" sz="1800" smtClean="0"/>
              <a:t>Lisibilité et accessibilité du droit</a:t>
            </a:r>
          </a:p>
          <a:p>
            <a:pPr marL="1600200" lvl="3" indent="-228600" algn="just" eaLnBrk="1" hangingPunct="1">
              <a:lnSpc>
                <a:spcPct val="80000"/>
              </a:lnSpc>
              <a:spcBef>
                <a:spcPts val="300"/>
              </a:spcBef>
            </a:pPr>
            <a:r>
              <a:rPr lang="fr-FR" sz="1500" smtClean="0"/>
              <a:t>Selon le site du ministère de la Justice, “</a:t>
            </a:r>
            <a:r>
              <a:rPr lang="fr-FR" sz="1500" i="1" smtClean="0"/>
              <a:t>chacun pourra facilement savoir ce qu’il peut faire lorsqu’il rencontre une difficulté liée à un contrat” </a:t>
            </a:r>
            <a:r>
              <a:rPr lang="fr-FR" sz="1500" smtClean="0"/>
              <a:t>en lisant le code civil… </a:t>
            </a:r>
          </a:p>
          <a:p>
            <a:pPr marL="1143000" lvl="2" indent="-228600" algn="just" eaLnBrk="1" hangingPunct="1">
              <a:lnSpc>
                <a:spcPct val="80000"/>
              </a:lnSpc>
              <a:spcBef>
                <a:spcPts val="400"/>
              </a:spcBef>
            </a:pPr>
            <a:r>
              <a:rPr lang="fr-FR" sz="1800" smtClean="0"/>
              <a:t>Abandon de notions dont le maintien ne paraissait pas nécessaire</a:t>
            </a:r>
          </a:p>
          <a:p>
            <a:pPr marL="1600200" lvl="3" indent="-228600" algn="just" eaLnBrk="1" hangingPunct="1">
              <a:lnSpc>
                <a:spcPct val="80000"/>
              </a:lnSpc>
              <a:spcBef>
                <a:spcPts val="300"/>
              </a:spcBef>
            </a:pPr>
            <a:r>
              <a:rPr lang="fr-FR" sz="1500" smtClean="0"/>
              <a:t>Ex. : obligations de faire, de ne pas faire, et de donner</a:t>
            </a:r>
          </a:p>
          <a:p>
            <a:pPr marL="1143000" lvl="2" indent="-228600" algn="just" eaLnBrk="1" hangingPunct="1">
              <a:lnSpc>
                <a:spcPct val="80000"/>
              </a:lnSpc>
              <a:spcBef>
                <a:spcPts val="400"/>
              </a:spcBef>
            </a:pPr>
            <a:r>
              <a:rPr lang="fr-FR" sz="1800" smtClean="0"/>
              <a:t>Définition et encadrement de notions jusqu’ici absentes du code civil</a:t>
            </a:r>
          </a:p>
          <a:p>
            <a:pPr marL="1600200" lvl="3" indent="-228600" algn="just" eaLnBrk="1" hangingPunct="1">
              <a:lnSpc>
                <a:spcPct val="80000"/>
              </a:lnSpc>
              <a:spcBef>
                <a:spcPts val="300"/>
              </a:spcBef>
            </a:pPr>
            <a:r>
              <a:rPr lang="fr-FR" sz="1500" smtClean="0"/>
              <a:t>Ex. : promesse unilatérale de vente</a:t>
            </a:r>
          </a:p>
          <a:p>
            <a:pPr marL="1143000" lvl="2" indent="-228600" algn="just" eaLnBrk="1" hangingPunct="1">
              <a:lnSpc>
                <a:spcPct val="80000"/>
              </a:lnSpc>
              <a:spcBef>
                <a:spcPts val="400"/>
              </a:spcBef>
            </a:pPr>
            <a:r>
              <a:rPr lang="fr-FR" sz="1800" smtClean="0"/>
              <a:t>Codification de la jurisprudence à droit constant</a:t>
            </a:r>
          </a:p>
          <a:p>
            <a:pPr marL="742950" lvl="1" indent="-285750" algn="just" eaLnBrk="1" hangingPunct="1">
              <a:lnSpc>
                <a:spcPct val="80000"/>
              </a:lnSpc>
              <a:spcBef>
                <a:spcPts val="500"/>
              </a:spcBef>
            </a:pPr>
            <a:r>
              <a:rPr lang="fr-FR" sz="2100" smtClean="0"/>
              <a:t>L’attractivité du droit français</a:t>
            </a:r>
          </a:p>
          <a:p>
            <a:pPr marL="1143000" lvl="2" indent="-228600" algn="just" eaLnBrk="1" hangingPunct="1">
              <a:lnSpc>
                <a:spcPct val="80000"/>
              </a:lnSpc>
              <a:spcBef>
                <a:spcPts val="400"/>
              </a:spcBef>
            </a:pPr>
            <a:r>
              <a:rPr lang="fr-FR" sz="1800" smtClean="0"/>
              <a:t>Ex. : prévenir le contentieux ou le résoudre sans recourir au juge (mécanismes applicables en cas d’inexécution du contrat)</a:t>
            </a:r>
          </a:p>
          <a:p>
            <a:pPr marL="742950" lvl="1" indent="-285750" algn="just" eaLnBrk="1" hangingPunct="1">
              <a:lnSpc>
                <a:spcPct val="80000"/>
              </a:lnSpc>
              <a:spcBef>
                <a:spcPts val="500"/>
              </a:spcBef>
            </a:pPr>
            <a:r>
              <a:rPr lang="fr-FR" sz="2100" smtClean="0"/>
              <a:t>La protection du co-contractant le plus faible </a:t>
            </a:r>
          </a:p>
        </p:txBody>
      </p:sp>
    </p:spTree>
  </p:cSld>
  <p:clrMapOvr>
    <a:masterClrMapping/>
  </p:clrMapOvr>
  <p:transition spd="med"/>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 name="Shape 294"/>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fontScale="90000"/>
          </a:bodyPr>
          <a:lstStyle>
            <a:lvl1pPr defTabSz="841247">
              <a:defRPr sz="3588">
                <a:latin typeface="Arial"/>
                <a:ea typeface="Arial"/>
                <a:cs typeface="Arial"/>
                <a:sym typeface="Arial"/>
              </a:defRPr>
            </a:lvl1pPr>
          </a:lstStyle>
          <a:p>
            <a:pPr eaLnBrk="1" fontAlgn="auto" hangingPunct="1">
              <a:spcBef>
                <a:spcPts val="0"/>
              </a:spcBef>
              <a:spcAft>
                <a:spcPts val="0"/>
              </a:spcAft>
              <a:defRPr/>
            </a:pPr>
            <a:r>
              <a:t>2.2. Les remèdes à l’inexécution du contrat</a:t>
            </a:r>
          </a:p>
        </p:txBody>
      </p:sp>
      <p:sp>
        <p:nvSpPr>
          <p:cNvPr id="64514" name="Shape 295"/>
          <p:cNvSpPr>
            <a:spLocks noGrp="1"/>
          </p:cNvSpPr>
          <p:nvPr>
            <p:ph type="body" idx="1"/>
          </p:nvPr>
        </p:nvSpPr>
        <p:spPr>
          <a:solidFill>
            <a:srgbClr val="FFFFFF"/>
          </a:solidFill>
          <a:ln w="25400">
            <a:solidFill>
              <a:schemeClr val="accent2"/>
            </a:solidFill>
            <a:round/>
          </a:ln>
        </p:spPr>
        <p:txBody>
          <a:bodyPr/>
          <a:lstStyle/>
          <a:p>
            <a:pPr marL="342900" lvl="1" indent="-342900" eaLnBrk="1" hangingPunct="1">
              <a:lnSpc>
                <a:spcPct val="90000"/>
              </a:lnSpc>
              <a:spcBef>
                <a:spcPts val="500"/>
              </a:spcBef>
            </a:pPr>
            <a:r>
              <a:rPr lang="fr-FR" sz="2200" smtClean="0"/>
              <a:t>Consécration de l’exception d’inexécution (1219 du C. Civ.)</a:t>
            </a:r>
            <a:endParaRPr lang="fr-FR" sz="2400" smtClean="0"/>
          </a:p>
          <a:p>
            <a:pPr marL="711200" lvl="2" indent="-342900" eaLnBrk="1" hangingPunct="1">
              <a:lnSpc>
                <a:spcPct val="90000"/>
              </a:lnSpc>
              <a:spcBef>
                <a:spcPts val="400"/>
              </a:spcBef>
            </a:pPr>
            <a:r>
              <a:rPr lang="fr-FR" sz="1800" smtClean="0"/>
              <a:t>Conditions : inexécution + gravité suffisante de l’inexécution</a:t>
            </a:r>
            <a:endParaRPr lang="fr-FR" sz="2000" smtClean="0"/>
          </a:p>
          <a:p>
            <a:pPr marL="1066800" lvl="3" indent="-342900" eaLnBrk="1" hangingPunct="1">
              <a:lnSpc>
                <a:spcPct val="90000"/>
              </a:lnSpc>
              <a:spcBef>
                <a:spcPts val="400"/>
              </a:spcBef>
            </a:pPr>
            <a:r>
              <a:rPr lang="fr-FR" sz="1800" i="1" smtClean="0"/>
              <a:t>« L’usage de mauvaise foi de l’exception d’inexécution par un créancier face une inexécution insignifiante constituera dès lors un abus ou à tout le moins une faute susceptible d’engager sa responsabilité contractuelle » </a:t>
            </a:r>
            <a:r>
              <a:rPr lang="fr-FR" sz="1800" smtClean="0"/>
              <a:t>(extrait du rapport)</a:t>
            </a:r>
          </a:p>
          <a:p>
            <a:pPr marL="342900" lvl="1" indent="-342900" eaLnBrk="1" hangingPunct="1">
              <a:lnSpc>
                <a:spcPct val="90000"/>
              </a:lnSpc>
              <a:spcBef>
                <a:spcPts val="500"/>
              </a:spcBef>
            </a:pPr>
            <a:r>
              <a:rPr lang="fr-FR" sz="2200" smtClean="0"/>
              <a:t>Nouveauté : exception pour risque d’inexécution (1220 du C. Civ.)</a:t>
            </a:r>
            <a:endParaRPr lang="fr-FR" sz="2400" smtClean="0"/>
          </a:p>
          <a:p>
            <a:pPr marL="1066800" lvl="3" indent="-342900" eaLnBrk="1" hangingPunct="1">
              <a:lnSpc>
                <a:spcPct val="90000"/>
              </a:lnSpc>
              <a:spcBef>
                <a:spcPts val="300"/>
              </a:spcBef>
            </a:pPr>
            <a:r>
              <a:rPr lang="fr-FR" sz="1600" smtClean="0"/>
              <a:t>Risque d’inexécution manifeste + gravité suffisante des conséquences de l’inexécution</a:t>
            </a:r>
            <a:endParaRPr lang="fr-FR" sz="1800" smtClean="0"/>
          </a:p>
          <a:p>
            <a:pPr marL="1419225" lvl="4" indent="-342900" eaLnBrk="1" hangingPunct="1">
              <a:lnSpc>
                <a:spcPct val="90000"/>
              </a:lnSpc>
              <a:spcBef>
                <a:spcPts val="400"/>
              </a:spcBef>
              <a:buFont typeface="Wingdings" pitchFamily="2" charset="2"/>
              <a:buChar char="▪"/>
            </a:pPr>
            <a:r>
              <a:rPr lang="fr-FR" sz="1800" smtClean="0"/>
              <a:t>Notion d’inexécution manifeste ? Certitude du risque d’inexécution ? Probabilité forte ? Concept qui reste à définir…</a:t>
            </a:r>
          </a:p>
          <a:p>
            <a:pPr marL="1066800" lvl="3" indent="-342900" eaLnBrk="1" hangingPunct="1">
              <a:lnSpc>
                <a:spcPct val="90000"/>
              </a:lnSpc>
              <a:spcBef>
                <a:spcPts val="300"/>
              </a:spcBef>
            </a:pPr>
            <a:r>
              <a:rPr lang="fr-FR" sz="1600" smtClean="0"/>
              <a:t>Effets : suspension de l’exécution par anticipation</a:t>
            </a:r>
            <a:endParaRPr lang="fr-FR" sz="1800" smtClean="0"/>
          </a:p>
          <a:p>
            <a:pPr marL="1419225" lvl="4" indent="-342900" eaLnBrk="1" hangingPunct="1">
              <a:lnSpc>
                <a:spcPct val="90000"/>
              </a:lnSpc>
              <a:spcBef>
                <a:spcPts val="400"/>
              </a:spcBef>
              <a:buFont typeface="Wingdings" pitchFamily="2" charset="2"/>
              <a:buChar char="▪"/>
            </a:pPr>
            <a:r>
              <a:rPr lang="fr-FR" sz="1800" smtClean="0"/>
              <a:t>Notification de la suspension dans les meilleurs délais </a:t>
            </a:r>
          </a:p>
          <a:p>
            <a:pPr marL="1419225" lvl="4" indent="-342900" eaLnBrk="1" hangingPunct="1">
              <a:lnSpc>
                <a:spcPct val="90000"/>
              </a:lnSpc>
              <a:spcBef>
                <a:spcPts val="400"/>
              </a:spcBef>
              <a:buFont typeface="Wingdings" pitchFamily="2" charset="2"/>
              <a:buChar char="▪"/>
            </a:pPr>
            <a:r>
              <a:rPr lang="fr-FR" sz="1800" smtClean="0"/>
              <a:t>Absence d’obligation de motivation ?</a:t>
            </a:r>
          </a:p>
        </p:txBody>
      </p:sp>
    </p:spTree>
  </p:cSld>
  <p:clrMapOvr>
    <a:masterClrMapping/>
  </p:clrMapOvr>
  <p:transition spd="med"/>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Shape 297"/>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p>
            <a:pPr defTabSz="839788" eaLnBrk="1" hangingPunct="1"/>
            <a:r>
              <a:rPr lang="fr-FR" sz="3200" smtClean="0">
                <a:latin typeface="Arial" charset="0"/>
                <a:cs typeface="Arial" charset="0"/>
                <a:sym typeface="Arial" charset="0"/>
              </a:rPr>
              <a:t>2.2. Les remèdes à l’inexécution du contrat</a:t>
            </a:r>
          </a:p>
        </p:txBody>
      </p:sp>
      <p:sp>
        <p:nvSpPr>
          <p:cNvPr id="65538" name="Shape 298"/>
          <p:cNvSpPr>
            <a:spLocks noGrp="1"/>
          </p:cNvSpPr>
          <p:nvPr>
            <p:ph type="body" idx="1"/>
          </p:nvPr>
        </p:nvSpPr>
        <p:spPr>
          <a:solidFill>
            <a:srgbClr val="FFFFFF"/>
          </a:solidFill>
          <a:ln w="25400">
            <a:solidFill>
              <a:schemeClr val="accent2"/>
            </a:solidFill>
            <a:round/>
          </a:ln>
        </p:spPr>
        <p:txBody>
          <a:bodyPr/>
          <a:lstStyle/>
          <a:p>
            <a:pPr marL="342900" lvl="1" indent="-342900" eaLnBrk="1" hangingPunct="1">
              <a:spcBef>
                <a:spcPts val="500"/>
              </a:spcBef>
            </a:pPr>
            <a:r>
              <a:rPr lang="fr-FR" sz="2400" smtClean="0"/>
              <a:t>L’exécution forcée en nature (1221 et 1222 du C. Civ.)</a:t>
            </a:r>
          </a:p>
          <a:p>
            <a:pPr marL="711200" lvl="2" indent="-342900" eaLnBrk="1" hangingPunct="1">
              <a:spcBef>
                <a:spcPts val="400"/>
              </a:spcBef>
            </a:pPr>
            <a:r>
              <a:rPr lang="fr-FR" sz="2000" smtClean="0"/>
              <a:t>Condition : mise en demeure préalable</a:t>
            </a:r>
          </a:p>
          <a:p>
            <a:pPr marL="711200" lvl="2" indent="-342900" eaLnBrk="1" hangingPunct="1">
              <a:spcBef>
                <a:spcPts val="500"/>
              </a:spcBef>
            </a:pPr>
            <a:r>
              <a:rPr lang="fr-FR" sz="2000" smtClean="0"/>
              <a:t>Limites : si </a:t>
            </a:r>
            <a:r>
              <a:rPr lang="fr-FR" sz="2400" smtClean="0"/>
              <a:t>exécution forcée impossible ou si disproportion entre le coût pour le débiteur et son intérêt pour le créancier</a:t>
            </a:r>
          </a:p>
          <a:p>
            <a:pPr marL="1066800" lvl="3" indent="-342900" eaLnBrk="1" hangingPunct="1">
              <a:spcBef>
                <a:spcPts val="400"/>
              </a:spcBef>
            </a:pPr>
            <a:r>
              <a:rPr lang="fr-FR" sz="1800" smtClean="0"/>
              <a:t>Quid de l’appréciation de la disproportion ?</a:t>
            </a:r>
            <a:endParaRPr lang="fr-FR" sz="2000" smtClean="0"/>
          </a:p>
          <a:p>
            <a:pPr marL="711200" lvl="2" indent="-342900" eaLnBrk="1" hangingPunct="1">
              <a:spcBef>
                <a:spcPts val="400"/>
              </a:spcBef>
            </a:pPr>
            <a:r>
              <a:rPr lang="fr-FR" sz="2000" smtClean="0"/>
              <a:t>Exécution par le créancier lui-même</a:t>
            </a:r>
          </a:p>
          <a:p>
            <a:pPr marL="1066800" lvl="3" indent="-342900" eaLnBrk="1" hangingPunct="1">
              <a:spcBef>
                <a:spcPts val="400"/>
              </a:spcBef>
            </a:pPr>
            <a:r>
              <a:rPr lang="fr-FR" sz="1800" smtClean="0"/>
              <a:t>Reprise pour l’essentiel des dispositions des actuels art. 1143 et 1144 mais suppression de l’exigence d’une autorisation judiciaire préalable</a:t>
            </a:r>
            <a:endParaRPr lang="fr-FR" sz="2000" smtClean="0"/>
          </a:p>
          <a:p>
            <a:pPr marL="711200" lvl="2" indent="-342900" eaLnBrk="1" hangingPunct="1">
              <a:spcBef>
                <a:spcPts val="400"/>
              </a:spcBef>
            </a:pPr>
            <a:r>
              <a:rPr lang="fr-FR" sz="2000" smtClean="0"/>
              <a:t>Quid de la validité des clauses relatives à l’exécution forcée ?</a:t>
            </a:r>
            <a:endParaRPr lang="fr-FR" sz="2400" smtClean="0"/>
          </a:p>
          <a:p>
            <a:pPr marL="1066800" lvl="3" indent="-342900" eaLnBrk="1" hangingPunct="1">
              <a:spcBef>
                <a:spcPts val="400"/>
              </a:spcBef>
            </a:pPr>
            <a:r>
              <a:rPr lang="fr-FR" sz="1800" smtClean="0"/>
              <a:t>Clause excluant l’exécution forcée possible ?</a:t>
            </a:r>
            <a:endParaRPr lang="fr-FR" sz="2000" smtClean="0"/>
          </a:p>
          <a:p>
            <a:pPr marL="1066800" lvl="3" indent="-342900" eaLnBrk="1" hangingPunct="1">
              <a:spcBef>
                <a:spcPts val="400"/>
              </a:spcBef>
            </a:pPr>
            <a:r>
              <a:rPr lang="fr-FR" sz="1800" smtClean="0"/>
              <a:t>Clause aménageant l’exécution forcée ?</a:t>
            </a:r>
          </a:p>
        </p:txBody>
      </p:sp>
    </p:spTree>
  </p:cSld>
  <p:clrMapOvr>
    <a:masterClrMapping/>
  </p:clrMapOvr>
  <p:transition spd="med"/>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 name="Shape 300"/>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p>
            <a:pPr defTabSz="839788" eaLnBrk="1" hangingPunct="1"/>
            <a:r>
              <a:rPr lang="fr-FR" sz="3200" smtClean="0">
                <a:latin typeface="Arial" charset="0"/>
                <a:cs typeface="Arial" charset="0"/>
                <a:sym typeface="Arial" charset="0"/>
              </a:rPr>
              <a:t>2.2. Les remèdes à l’inexécution du contrat</a:t>
            </a:r>
          </a:p>
        </p:txBody>
      </p:sp>
      <p:sp>
        <p:nvSpPr>
          <p:cNvPr id="301" name="Shape 301"/>
          <p:cNvSpPr>
            <a:spLocks noGrp="1"/>
          </p:cNvSpPr>
          <p:nvPr>
            <p:ph type="body" idx="1"/>
          </p:nvPr>
        </p:nvSpPr>
        <p:spPr>
          <a:solidFill>
            <a:srgbClr val="FFFFFF"/>
          </a:solidFill>
          <a:ln w="25400">
            <a:solidFill>
              <a:schemeClr val="accent2"/>
            </a:solidFill>
            <a:round/>
          </a:ln>
        </p:spPr>
        <p:txBody>
          <a:bodyPr>
            <a:normAutofit/>
          </a:bodyPr>
          <a:lstStyle/>
          <a:p>
            <a:pPr marL="338138" lvl="1" indent="-338138" defTabSz="904875" eaLnBrk="1" hangingPunct="1">
              <a:spcBef>
                <a:spcPts val="500"/>
              </a:spcBef>
            </a:pPr>
            <a:r>
              <a:rPr lang="fr-FR" sz="2300" smtClean="0"/>
              <a:t>La réduction du prix proportionnelle à l’exécution imparfaite</a:t>
            </a:r>
          </a:p>
          <a:p>
            <a:pPr marL="703263" lvl="2" indent="-338138" defTabSz="904875" eaLnBrk="1" hangingPunct="1">
              <a:spcBef>
                <a:spcPts val="400"/>
              </a:spcBef>
            </a:pPr>
            <a:r>
              <a:rPr lang="fr-FR" sz="1900" smtClean="0"/>
              <a:t>Possibilité d’accepter une réduction du prix après mise en demeure du débiteur d’exécuter son obligation</a:t>
            </a:r>
            <a:endParaRPr lang="fr-FR" sz="2300" smtClean="0"/>
          </a:p>
          <a:p>
            <a:pPr marL="1055688" lvl="3" indent="-338138" defTabSz="904875" eaLnBrk="1" hangingPunct="1">
              <a:spcBef>
                <a:spcPts val="400"/>
              </a:spcBef>
            </a:pPr>
            <a:r>
              <a:rPr lang="fr-FR" sz="1700" smtClean="0"/>
              <a:t>Pas de saisine du juge ?</a:t>
            </a:r>
            <a:endParaRPr lang="fr-FR" sz="1900" smtClean="0"/>
          </a:p>
          <a:p>
            <a:pPr marL="1055688" lvl="3" indent="-338138" defTabSz="904875" eaLnBrk="1" hangingPunct="1">
              <a:spcBef>
                <a:spcPts val="400"/>
              </a:spcBef>
            </a:pPr>
            <a:r>
              <a:rPr lang="fr-FR" sz="1700" smtClean="0"/>
              <a:t>Si le prix a été payé</a:t>
            </a:r>
            <a:r>
              <a:rPr lang="fr-FR" sz="1700" smtClean="0">
                <a:latin typeface="Wingdings" pitchFamily="2" charset="2"/>
                <a:sym typeface="Wingdings" pitchFamily="2" charset="2"/>
              </a:rPr>
              <a:t> ➔ </a:t>
            </a:r>
            <a:r>
              <a:rPr lang="fr-FR" sz="1700" smtClean="0"/>
              <a:t>remboursement à hauteur de la réduction </a:t>
            </a:r>
            <a:endParaRPr lang="fr-FR" sz="1900" smtClean="0"/>
          </a:p>
          <a:p>
            <a:pPr marL="1055688" lvl="3" indent="-338138" defTabSz="904875" eaLnBrk="1" hangingPunct="1">
              <a:spcBef>
                <a:spcPts val="400"/>
              </a:spcBef>
            </a:pPr>
            <a:r>
              <a:rPr lang="fr-FR" sz="1700" smtClean="0"/>
              <a:t>Si le prix n’a pas été payé</a:t>
            </a:r>
            <a:r>
              <a:rPr lang="fr-FR" sz="1700" smtClean="0">
                <a:latin typeface="Wingdings" pitchFamily="2" charset="2"/>
                <a:sym typeface="Wingdings" pitchFamily="2" charset="2"/>
              </a:rPr>
              <a:t> ➔ </a:t>
            </a:r>
            <a:r>
              <a:rPr lang="fr-FR" sz="1700" smtClean="0"/>
              <a:t>notification de la décision de réduction du prix dans les meilleurs délais</a:t>
            </a:r>
          </a:p>
          <a:p>
            <a:pPr marL="703263" lvl="2" indent="-338138" defTabSz="904875" eaLnBrk="1" hangingPunct="1">
              <a:spcBef>
                <a:spcPts val="400"/>
              </a:spcBef>
            </a:pPr>
            <a:r>
              <a:rPr lang="fr-FR" sz="1900" smtClean="0"/>
              <a:t>Quid de la validité d’une clause excluant une telle sanction ?</a:t>
            </a:r>
            <a:endParaRPr lang="fr-FR" sz="2300" smtClean="0"/>
          </a:p>
          <a:p>
            <a:pPr marL="703263" lvl="2" indent="-338138" defTabSz="904875" eaLnBrk="1" hangingPunct="1">
              <a:spcBef>
                <a:spcPts val="500"/>
              </a:spcBef>
            </a:pPr>
            <a:endParaRPr lang="fr-FR" sz="2300" smtClean="0"/>
          </a:p>
          <a:p>
            <a:pPr marL="338138" indent="-338138" defTabSz="904875" eaLnBrk="1" hangingPunct="1">
              <a:spcBef>
                <a:spcPts val="300"/>
              </a:spcBef>
            </a:pPr>
            <a:r>
              <a:rPr lang="fr-FR" sz="1300" i="1" smtClean="0">
                <a:solidFill>
                  <a:srgbClr val="1F497D"/>
                </a:solidFill>
              </a:rPr>
              <a:t>Art. 1223 du C. Civ. </a:t>
            </a:r>
          </a:p>
          <a:p>
            <a:pPr marL="338138" indent="-338138" defTabSz="904875" eaLnBrk="1" hangingPunct="1">
              <a:spcBef>
                <a:spcPts val="300"/>
              </a:spcBef>
              <a:buSzTx/>
              <a:buFont typeface="Arial" charset="0"/>
              <a:buNone/>
            </a:pPr>
            <a:r>
              <a:rPr lang="fr-FR" sz="1300" i="1" smtClean="0">
                <a:solidFill>
                  <a:srgbClr val="1F497D"/>
                </a:solidFill>
              </a:rPr>
              <a:t>« Le créancier peut, après mise en demeure, accepter une exécution imparfaite du contrat et solliciter une réduction proportionnelle du prix.</a:t>
            </a:r>
          </a:p>
          <a:p>
            <a:pPr marL="338138" indent="-338138" defTabSz="904875" eaLnBrk="1" hangingPunct="1">
              <a:spcBef>
                <a:spcPts val="300"/>
              </a:spcBef>
              <a:buSzTx/>
              <a:buFont typeface="Arial" charset="0"/>
              <a:buNone/>
            </a:pPr>
            <a:r>
              <a:rPr lang="fr-FR" sz="1300" i="1" smtClean="0">
                <a:solidFill>
                  <a:srgbClr val="1F497D"/>
                </a:solidFill>
              </a:rPr>
              <a:t>S'il n'a pas encore payé, le créancier notifie sa décision de réduire le prix dans les meilleurs délais ».</a:t>
            </a:r>
          </a:p>
        </p:txBody>
      </p:sp>
    </p:spTree>
  </p:cSld>
  <p:clrMapOvr>
    <a:masterClrMapping/>
  </p:clrMapOvr>
  <p:transition spd="med"/>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 name="Shape 303"/>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p>
            <a:pPr defTabSz="839788" eaLnBrk="1" hangingPunct="1"/>
            <a:r>
              <a:rPr lang="fr-FR" sz="3200" smtClean="0">
                <a:latin typeface="Arial" charset="0"/>
                <a:cs typeface="Arial" charset="0"/>
                <a:sym typeface="Arial" charset="0"/>
              </a:rPr>
              <a:t>2.2. Les remèdes à l’inexécution du contrat</a:t>
            </a:r>
          </a:p>
        </p:txBody>
      </p:sp>
      <p:sp>
        <p:nvSpPr>
          <p:cNvPr id="67586" name="Shape 304"/>
          <p:cNvSpPr>
            <a:spLocks noGrp="1"/>
          </p:cNvSpPr>
          <p:nvPr>
            <p:ph type="body" idx="1"/>
          </p:nvPr>
        </p:nvSpPr>
        <p:spPr>
          <a:solidFill>
            <a:srgbClr val="FFFFFF"/>
          </a:solidFill>
          <a:ln w="25400">
            <a:solidFill>
              <a:schemeClr val="accent2"/>
            </a:solidFill>
            <a:round/>
          </a:ln>
        </p:spPr>
        <p:txBody>
          <a:bodyPr/>
          <a:lstStyle/>
          <a:p>
            <a:pPr marL="342900" lvl="1" indent="-342900" eaLnBrk="1" hangingPunct="1">
              <a:lnSpc>
                <a:spcPct val="80000"/>
              </a:lnSpc>
              <a:spcBef>
                <a:spcPts val="500"/>
              </a:spcBef>
            </a:pPr>
            <a:r>
              <a:rPr lang="fr-FR" sz="2200" smtClean="0"/>
              <a:t>La réparation du préjudice causé par l’inexécution (1/2)</a:t>
            </a:r>
            <a:endParaRPr lang="fr-FR" sz="2500" smtClean="0"/>
          </a:p>
          <a:p>
            <a:pPr marL="711200" lvl="2" indent="-342900" eaLnBrk="1" hangingPunct="1">
              <a:lnSpc>
                <a:spcPct val="80000"/>
              </a:lnSpc>
              <a:spcBef>
                <a:spcPts val="400"/>
              </a:spcBef>
            </a:pPr>
            <a:r>
              <a:rPr lang="fr-FR" sz="1800" smtClean="0"/>
              <a:t>C. Civ. art. 1231 à 1231-7 nouveaux</a:t>
            </a:r>
            <a:endParaRPr lang="fr-FR" sz="2200" smtClean="0"/>
          </a:p>
          <a:p>
            <a:pPr marL="711200" lvl="2" indent="-342900" eaLnBrk="1" hangingPunct="1">
              <a:lnSpc>
                <a:spcPct val="80000"/>
              </a:lnSpc>
              <a:spcBef>
                <a:spcPts val="500"/>
              </a:spcBef>
            </a:pPr>
            <a:endParaRPr lang="fr-FR" sz="2200" smtClean="0"/>
          </a:p>
          <a:p>
            <a:pPr marL="1066800" lvl="3" indent="-342900" eaLnBrk="1" hangingPunct="1">
              <a:lnSpc>
                <a:spcPct val="80000"/>
              </a:lnSpc>
              <a:spcBef>
                <a:spcPts val="300"/>
              </a:spcBef>
            </a:pPr>
            <a:r>
              <a:rPr lang="fr-FR" sz="1600" smtClean="0"/>
              <a:t>Reprise à droit constant des actuels art. 1146 et suivants </a:t>
            </a:r>
            <a:endParaRPr lang="fr-FR" sz="1800" smtClean="0"/>
          </a:p>
          <a:p>
            <a:pPr marL="1419225" lvl="4" indent="-342900" eaLnBrk="1" hangingPunct="1">
              <a:lnSpc>
                <a:spcPct val="80000"/>
              </a:lnSpc>
              <a:spcBef>
                <a:spcPts val="400"/>
              </a:spcBef>
              <a:buFont typeface="Wingdings" pitchFamily="2" charset="2"/>
              <a:buChar char="▪"/>
            </a:pPr>
            <a:r>
              <a:rPr lang="fr-FR" sz="1800" smtClean="0"/>
              <a:t>La responsabilité contractuelle sera néanmoins réformée dans le cadre du projet de réforme globale de la responsabilité civile </a:t>
            </a:r>
          </a:p>
          <a:p>
            <a:pPr marL="1066800" lvl="3" indent="-342900" eaLnBrk="1" hangingPunct="1">
              <a:lnSpc>
                <a:spcPct val="80000"/>
              </a:lnSpc>
              <a:spcBef>
                <a:spcPts val="300"/>
              </a:spcBef>
            </a:pPr>
            <a:r>
              <a:rPr lang="fr-FR" sz="1600" smtClean="0"/>
              <a:t>Quelques ajustements apportés par l’ordonnance </a:t>
            </a:r>
            <a:endParaRPr lang="fr-FR" sz="1800" smtClean="0"/>
          </a:p>
          <a:p>
            <a:pPr marL="1419225" lvl="4" indent="-342900" eaLnBrk="1" hangingPunct="1">
              <a:lnSpc>
                <a:spcPct val="80000"/>
              </a:lnSpc>
              <a:spcBef>
                <a:spcPts val="400"/>
              </a:spcBef>
              <a:buFont typeface="Wingdings" pitchFamily="2" charset="2"/>
              <a:buChar char="▪"/>
            </a:pPr>
            <a:r>
              <a:rPr lang="fr-FR" sz="1800" smtClean="0"/>
              <a:t>Réécriture de l’art. 1146 compte tenu de l’abandon des notions d’obligations de donner et de faire </a:t>
            </a:r>
            <a:r>
              <a:rPr lang="fr-FR" sz="1800" smtClean="0">
                <a:latin typeface="Wingdings" pitchFamily="2" charset="2"/>
                <a:sym typeface="Wingdings" pitchFamily="2" charset="2"/>
              </a:rPr>
              <a:t>➔ </a:t>
            </a:r>
            <a:r>
              <a:rPr lang="fr-FR" sz="1800" smtClean="0"/>
              <a:t>art. 1231 nouveau</a:t>
            </a:r>
          </a:p>
          <a:p>
            <a:pPr marL="1419225" lvl="4" indent="-342900" eaLnBrk="1" hangingPunct="1">
              <a:lnSpc>
                <a:spcPct val="80000"/>
              </a:lnSpc>
              <a:spcBef>
                <a:spcPts val="400"/>
              </a:spcBef>
              <a:buFont typeface="Wingdings" pitchFamily="2" charset="2"/>
              <a:buChar char="▪"/>
            </a:pPr>
            <a:r>
              <a:rPr lang="fr-FR" sz="1800" smtClean="0"/>
              <a:t>Réécriture de l’art. 1147 </a:t>
            </a:r>
            <a:r>
              <a:rPr lang="fr-FR" sz="1800" smtClean="0">
                <a:latin typeface="Wingdings" pitchFamily="2" charset="2"/>
                <a:sym typeface="Wingdings" pitchFamily="2" charset="2"/>
              </a:rPr>
              <a:t>➔ </a:t>
            </a:r>
            <a:r>
              <a:rPr lang="fr-FR" sz="1800" smtClean="0"/>
              <a:t>abandon de la référence à la cause étrangère, substituée par la force majeure </a:t>
            </a:r>
            <a:r>
              <a:rPr lang="fr-FR" sz="1800" smtClean="0">
                <a:latin typeface="Wingdings" pitchFamily="2" charset="2"/>
                <a:sym typeface="Wingdings" pitchFamily="2" charset="2"/>
              </a:rPr>
              <a:t>➔ </a:t>
            </a:r>
            <a:r>
              <a:rPr lang="fr-FR" sz="1800" smtClean="0"/>
              <a:t>art. 1231-1 nouveau</a:t>
            </a:r>
          </a:p>
          <a:p>
            <a:pPr marL="1419225" lvl="4" indent="-342900" eaLnBrk="1" hangingPunct="1">
              <a:lnSpc>
                <a:spcPct val="80000"/>
              </a:lnSpc>
              <a:spcBef>
                <a:spcPts val="400"/>
              </a:spcBef>
              <a:buFont typeface="Wingdings" pitchFamily="2" charset="2"/>
              <a:buChar char="▪"/>
            </a:pPr>
            <a:r>
              <a:rPr lang="fr-FR" sz="1800" smtClean="0"/>
              <a:t>Réécriture des art. 1150 et 1151 pour tenir compte de la jurisprudence assimilant la faute lourde au dol</a:t>
            </a:r>
            <a:r>
              <a:rPr lang="fr-FR" sz="1800" smtClean="0">
                <a:latin typeface="Wingdings" pitchFamily="2" charset="2"/>
                <a:sym typeface="Wingdings" pitchFamily="2" charset="2"/>
              </a:rPr>
              <a:t> ➔ </a:t>
            </a:r>
            <a:r>
              <a:rPr lang="fr-FR" sz="1800" smtClean="0"/>
              <a:t>art. 1231-3 et 1231-4 nouveaux</a:t>
            </a:r>
          </a:p>
          <a:p>
            <a:pPr marL="1419225" lvl="4" indent="-342900" eaLnBrk="1" hangingPunct="1">
              <a:lnSpc>
                <a:spcPct val="80000"/>
              </a:lnSpc>
              <a:spcBef>
                <a:spcPts val="400"/>
              </a:spcBef>
              <a:buFont typeface="Wingdings" pitchFamily="2" charset="2"/>
              <a:buChar char="▪"/>
            </a:pPr>
            <a:r>
              <a:rPr lang="fr-FR" sz="1800" smtClean="0"/>
              <a:t>Réécriture de l’art. 1153 </a:t>
            </a:r>
            <a:r>
              <a:rPr lang="fr-FR" sz="1800" smtClean="0">
                <a:latin typeface="Wingdings" pitchFamily="2" charset="2"/>
                <a:sym typeface="Wingdings" pitchFamily="2" charset="2"/>
              </a:rPr>
              <a:t>➔ </a:t>
            </a:r>
            <a:r>
              <a:rPr lang="fr-FR" sz="1800" smtClean="0"/>
              <a:t>modernisation et simplification </a:t>
            </a:r>
            <a:r>
              <a:rPr lang="fr-FR" sz="1800" smtClean="0">
                <a:latin typeface="Wingdings" pitchFamily="2" charset="2"/>
                <a:sym typeface="Wingdings" pitchFamily="2" charset="2"/>
              </a:rPr>
              <a:t>➔ </a:t>
            </a:r>
            <a:r>
              <a:rPr lang="fr-FR" sz="1800" smtClean="0"/>
              <a:t>art. 1231-6 nouveau</a:t>
            </a:r>
          </a:p>
        </p:txBody>
      </p:sp>
    </p:spTree>
  </p:cSld>
  <p:clrMapOvr>
    <a:masterClrMapping/>
  </p:clrMapOvr>
  <p:transition spd="med"/>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 name="Shape 306"/>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p>
            <a:pPr defTabSz="839788" eaLnBrk="1" hangingPunct="1"/>
            <a:r>
              <a:rPr lang="fr-FR" sz="3200" smtClean="0">
                <a:latin typeface="Arial" charset="0"/>
                <a:cs typeface="Arial" charset="0"/>
                <a:sym typeface="Arial" charset="0"/>
              </a:rPr>
              <a:t>2.2. Les remèdes à l’inexécution du contrat</a:t>
            </a:r>
          </a:p>
        </p:txBody>
      </p:sp>
      <p:sp>
        <p:nvSpPr>
          <p:cNvPr id="68610" name="Shape 307"/>
          <p:cNvSpPr>
            <a:spLocks noGrp="1"/>
          </p:cNvSpPr>
          <p:nvPr>
            <p:ph type="body" idx="1"/>
          </p:nvPr>
        </p:nvSpPr>
        <p:spPr>
          <a:solidFill>
            <a:srgbClr val="FFFFFF"/>
          </a:solidFill>
          <a:ln w="25400">
            <a:solidFill>
              <a:schemeClr val="accent2"/>
            </a:solidFill>
            <a:round/>
          </a:ln>
        </p:spPr>
        <p:txBody>
          <a:bodyPr/>
          <a:lstStyle/>
          <a:p>
            <a:pPr marL="342900" lvl="1" indent="-342900" eaLnBrk="1" hangingPunct="1">
              <a:lnSpc>
                <a:spcPct val="90000"/>
              </a:lnSpc>
              <a:spcBef>
                <a:spcPts val="500"/>
              </a:spcBef>
            </a:pPr>
            <a:r>
              <a:rPr lang="fr-FR" sz="2400" smtClean="0"/>
              <a:t>La réparation du préjudice causé par l’inexécution (2/2)</a:t>
            </a:r>
            <a:endParaRPr lang="fr-FR" sz="2800" smtClean="0"/>
          </a:p>
          <a:p>
            <a:pPr marL="711200" lvl="2" indent="-342900" eaLnBrk="1" hangingPunct="1">
              <a:lnSpc>
                <a:spcPct val="90000"/>
              </a:lnSpc>
              <a:spcBef>
                <a:spcPts val="400"/>
              </a:spcBef>
            </a:pPr>
            <a:r>
              <a:rPr lang="fr-FR" sz="2000" smtClean="0"/>
              <a:t>La clause pénale</a:t>
            </a:r>
          </a:p>
          <a:p>
            <a:pPr marL="1066800" lvl="3" indent="-342900" eaLnBrk="1" hangingPunct="1">
              <a:lnSpc>
                <a:spcPct val="90000"/>
              </a:lnSpc>
              <a:spcBef>
                <a:spcPts val="400"/>
              </a:spcBef>
            </a:pPr>
            <a:r>
              <a:rPr lang="fr-FR" sz="1800" smtClean="0"/>
              <a:t>Définition modernisée par rapport à l’actuel art. 1226 </a:t>
            </a:r>
            <a:endParaRPr lang="fr-FR" sz="2000" smtClean="0"/>
          </a:p>
          <a:p>
            <a:pPr marL="1066800" lvl="3" indent="-342900" eaLnBrk="1" hangingPunct="1">
              <a:lnSpc>
                <a:spcPct val="90000"/>
              </a:lnSpc>
              <a:spcBef>
                <a:spcPts val="400"/>
              </a:spcBef>
            </a:pPr>
            <a:r>
              <a:rPr lang="fr-FR" sz="1800" smtClean="0"/>
              <a:t>Suppression des actuels art. 1227, 1228, 1229. al 2 </a:t>
            </a:r>
            <a:endParaRPr lang="fr-FR" sz="2000" smtClean="0"/>
          </a:p>
          <a:p>
            <a:pPr marL="1419225" lvl="4" indent="-342900" eaLnBrk="1" hangingPunct="1">
              <a:lnSpc>
                <a:spcPct val="90000"/>
              </a:lnSpc>
              <a:spcBef>
                <a:spcPts val="400"/>
              </a:spcBef>
            </a:pPr>
            <a:r>
              <a:rPr lang="fr-FR" sz="2000" smtClean="0"/>
              <a:t>Les règles posées par ces art. sont considérées évidentes </a:t>
            </a:r>
          </a:p>
          <a:p>
            <a:pPr marL="1066800" lvl="3" indent="-342900" eaLnBrk="1" hangingPunct="1">
              <a:lnSpc>
                <a:spcPct val="90000"/>
              </a:lnSpc>
              <a:spcBef>
                <a:spcPts val="400"/>
              </a:spcBef>
            </a:pPr>
            <a:r>
              <a:rPr lang="fr-FR" sz="1800" smtClean="0"/>
              <a:t>Pouvoirs du juge (dispositions d’ordre public)</a:t>
            </a:r>
            <a:endParaRPr lang="fr-FR" sz="2000" smtClean="0"/>
          </a:p>
          <a:p>
            <a:pPr marL="1419225" lvl="4" indent="-342900" eaLnBrk="1" hangingPunct="1">
              <a:lnSpc>
                <a:spcPct val="90000"/>
              </a:lnSpc>
              <a:spcBef>
                <a:spcPts val="400"/>
              </a:spcBef>
            </a:pPr>
            <a:r>
              <a:rPr lang="fr-FR" sz="2000" smtClean="0"/>
              <a:t>Faculté d’augmenter la pénalité convenue si elle est manifestement dérisoire, outre la faculté de la diminuer si elle excessive</a:t>
            </a:r>
          </a:p>
          <a:p>
            <a:pPr marL="1419225" lvl="4" indent="-342900" eaLnBrk="1" hangingPunct="1">
              <a:lnSpc>
                <a:spcPct val="90000"/>
              </a:lnSpc>
              <a:spcBef>
                <a:spcPts val="400"/>
              </a:spcBef>
            </a:pPr>
            <a:r>
              <a:rPr lang="fr-FR" sz="2000" smtClean="0"/>
              <a:t>Précision en matière d’exécution partielle</a:t>
            </a:r>
            <a:r>
              <a:rPr lang="fr-FR" sz="2000" smtClean="0">
                <a:latin typeface="Wingdings" pitchFamily="2" charset="2"/>
                <a:sym typeface="Wingdings" pitchFamily="2" charset="2"/>
              </a:rPr>
              <a:t> ➔ </a:t>
            </a:r>
            <a:r>
              <a:rPr lang="fr-FR" sz="2000" smtClean="0"/>
              <a:t>faculté de diminuer la pénalité même d’office (reprise de l’actuel art. 1231)</a:t>
            </a:r>
          </a:p>
          <a:p>
            <a:pPr marL="1066800" lvl="3" indent="-342900" eaLnBrk="1" hangingPunct="1">
              <a:lnSpc>
                <a:spcPct val="90000"/>
              </a:lnSpc>
              <a:spcBef>
                <a:spcPts val="400"/>
              </a:spcBef>
            </a:pPr>
            <a:r>
              <a:rPr lang="fr-FR" sz="1800" smtClean="0"/>
              <a:t>Mise en demeure préalable sauf inexécution définitive</a:t>
            </a:r>
          </a:p>
          <a:p>
            <a:pPr marL="1419225" lvl="4" indent="-342900" eaLnBrk="1" hangingPunct="1">
              <a:lnSpc>
                <a:spcPct val="90000"/>
              </a:lnSpc>
              <a:spcBef>
                <a:spcPts val="400"/>
              </a:spcBef>
            </a:pPr>
            <a:r>
              <a:rPr lang="fr-FR" sz="2000" smtClean="0"/>
              <a:t>Faculté de déroger à cette règle (cf. rapport)</a:t>
            </a:r>
          </a:p>
        </p:txBody>
      </p:sp>
    </p:spTree>
  </p:cSld>
  <p:clrMapOvr>
    <a:masterClrMapping/>
  </p:clrMapOvr>
  <p:transition spd="med"/>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 name="Shape 309"/>
          <p:cNvSpPr>
            <a:spLocks noGrp="1"/>
          </p:cNvSpPr>
          <p:nvPr>
            <p:ph type="ctrTitle"/>
          </p:nvPr>
        </p:nvSpPr>
        <p:spPr>
          <a:xfrm>
            <a:off x="642938" y="3071813"/>
            <a:ext cx="7772400" cy="1470025"/>
          </a:xfrm>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lvl1pPr>
              <a:defRPr sz="3600">
                <a:latin typeface="Times"/>
                <a:ea typeface="Times"/>
                <a:cs typeface="Times"/>
                <a:sym typeface="Times"/>
              </a:defRPr>
            </a:lvl1pPr>
          </a:lstStyle>
          <a:p>
            <a:pPr eaLnBrk="1" fontAlgn="auto" hangingPunct="1">
              <a:spcBef>
                <a:spcPts val="0"/>
              </a:spcBef>
              <a:spcAft>
                <a:spcPts val="0"/>
              </a:spcAft>
              <a:defRPr/>
            </a:pPr>
            <a:r>
              <a:t>II. La modernisation de la Justice du XXIe siècle </a:t>
            </a:r>
          </a:p>
        </p:txBody>
      </p:sp>
    </p:spTree>
  </p:cSld>
  <p:clrMapOvr>
    <a:masterClrMapping/>
  </p:clrMapOvr>
  <p:transition spd="med"/>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 name="Shape 311"/>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p>
            <a:pPr eaLnBrk="1" fontAlgn="auto" hangingPunct="1">
              <a:spcBef>
                <a:spcPts val="0"/>
              </a:spcBef>
              <a:spcAft>
                <a:spcPts val="0"/>
              </a:spcAft>
              <a:defRPr/>
            </a:pPr>
            <a:r>
              <a:rPr dirty="0">
                <a:sym typeface="Calibri"/>
              </a:rPr>
              <a:t>SOMMAIRE </a:t>
            </a:r>
          </a:p>
        </p:txBody>
      </p:sp>
      <p:sp>
        <p:nvSpPr>
          <p:cNvPr id="70658" name="Shape 312"/>
          <p:cNvSpPr>
            <a:spLocks noGrp="1"/>
          </p:cNvSpPr>
          <p:nvPr>
            <p:ph type="body" idx="1"/>
          </p:nvPr>
        </p:nvSpPr>
        <p:spPr>
          <a:solidFill>
            <a:srgbClr val="FFFFFF"/>
          </a:solidFill>
          <a:ln w="25400">
            <a:solidFill>
              <a:schemeClr val="accent2"/>
            </a:solidFill>
            <a:round/>
          </a:ln>
        </p:spPr>
        <p:txBody>
          <a:bodyPr/>
          <a:lstStyle/>
          <a:p>
            <a:pPr eaLnBrk="1" hangingPunct="1"/>
            <a:endParaRPr lang="fr-FR" sz="3100" smtClean="0"/>
          </a:p>
          <a:p>
            <a:pPr eaLnBrk="1" hangingPunct="1"/>
            <a:r>
              <a:rPr lang="fr-FR" sz="3100" smtClean="0"/>
              <a:t>Propos liminaires sur la réforme (</a:t>
            </a:r>
            <a:r>
              <a:rPr lang="fr-FR" sz="3100" i="1" smtClean="0"/>
              <a:t>I.</a:t>
            </a:r>
            <a:r>
              <a:rPr lang="fr-FR" sz="3100" smtClean="0"/>
              <a:t>)</a:t>
            </a:r>
          </a:p>
          <a:p>
            <a:pPr eaLnBrk="1" hangingPunct="1">
              <a:buSzTx/>
              <a:buFont typeface="Arial" charset="0"/>
              <a:buNone/>
            </a:pPr>
            <a:endParaRPr lang="fr-FR" sz="3100" smtClean="0"/>
          </a:p>
          <a:p>
            <a:pPr eaLnBrk="1" hangingPunct="1"/>
            <a:r>
              <a:rPr lang="fr-FR" sz="3100" smtClean="0"/>
              <a:t>La consécration des actions de groupe (</a:t>
            </a:r>
            <a:r>
              <a:rPr lang="fr-FR" sz="3100" i="1" smtClean="0"/>
              <a:t>II.</a:t>
            </a:r>
            <a:r>
              <a:rPr lang="fr-FR" sz="3100" smtClean="0"/>
              <a:t>)</a:t>
            </a:r>
          </a:p>
          <a:p>
            <a:pPr eaLnBrk="1" hangingPunct="1">
              <a:buSzTx/>
              <a:buFont typeface="Arial" charset="0"/>
              <a:buNone/>
            </a:pPr>
            <a:r>
              <a:rPr lang="fr-FR" sz="3100" smtClean="0"/>
              <a:t>	</a:t>
            </a:r>
          </a:p>
          <a:p>
            <a:pPr eaLnBrk="1" hangingPunct="1"/>
            <a:r>
              <a:rPr lang="fr-FR" sz="3100" smtClean="0"/>
              <a:t>Les modes alternatifs de règlement des différends (</a:t>
            </a:r>
            <a:r>
              <a:rPr lang="fr-FR" sz="3100" i="1" smtClean="0"/>
              <a:t>III.</a:t>
            </a:r>
            <a:r>
              <a:rPr lang="fr-FR" sz="3100" smtClean="0"/>
              <a:t>) </a:t>
            </a:r>
          </a:p>
        </p:txBody>
      </p:sp>
    </p:spTree>
  </p:cSld>
  <p:clrMapOvr>
    <a:masterClrMapping/>
  </p:clrMapOvr>
  <p:transition spd="med"/>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 name="Shape 311"/>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Autofit/>
          </a:bodyPr>
          <a:lstStyle/>
          <a:p>
            <a:pPr eaLnBrk="1" hangingPunct="1"/>
            <a:r>
              <a:rPr lang="fr-FR" sz="3200" smtClean="0"/>
              <a:t>I. Propos liminaires sur la réforme ( Loi n°2016-1547 du 18 novembre 2016)</a:t>
            </a:r>
          </a:p>
        </p:txBody>
      </p:sp>
      <p:sp>
        <p:nvSpPr>
          <p:cNvPr id="312" name="Shape 312"/>
          <p:cNvSpPr>
            <a:spLocks noGrp="1"/>
          </p:cNvSpPr>
          <p:nvPr>
            <p:ph type="body" idx="1"/>
          </p:nvPr>
        </p:nvSpPr>
        <p:spPr>
          <a:solidFill>
            <a:srgbClr val="FFFFFF"/>
          </a:solidFill>
          <a:ln w="25400">
            <a:solidFill>
              <a:schemeClr val="accent2"/>
            </a:solidFill>
            <a:round/>
          </a:ln>
        </p:spPr>
        <p:txBody>
          <a:bodyPr>
            <a:normAutofit fontScale="62500" lnSpcReduction="20000"/>
          </a:bodyPr>
          <a:lstStyle/>
          <a:p>
            <a:pPr eaLnBrk="1" fontAlgn="auto" hangingPunct="1">
              <a:spcAft>
                <a:spcPts val="0"/>
              </a:spcAft>
              <a:buFont typeface="Arial"/>
              <a:buChar char="•"/>
              <a:defRPr/>
            </a:pPr>
            <a:r>
              <a:rPr lang="fr-FR" i="1" dirty="0">
                <a:sym typeface="Calibri"/>
              </a:rPr>
              <a:t> </a:t>
            </a:r>
            <a:r>
              <a:rPr lang="fr-FR" dirty="0">
                <a:sym typeface="Calibri"/>
              </a:rPr>
              <a:t>Dénommée « Loi Justice du XXI e siècle », la plus importante loi sur la justice civile du quinquennat</a:t>
            </a:r>
          </a:p>
          <a:p>
            <a:pPr eaLnBrk="1" fontAlgn="auto" hangingPunct="1">
              <a:spcAft>
                <a:spcPts val="0"/>
              </a:spcAft>
              <a:buFont typeface="Arial"/>
              <a:buChar char="•"/>
              <a:defRPr/>
            </a:pPr>
            <a:r>
              <a:rPr lang="fr-FR" dirty="0">
                <a:sym typeface="Calibri"/>
              </a:rPr>
              <a:t>  Modification du fonctionnement de l’institution judiciaire: </a:t>
            </a:r>
          </a:p>
          <a:p>
            <a:pPr marL="783771" lvl="1" indent="-326571" eaLnBrk="1" fontAlgn="auto" hangingPunct="1">
              <a:spcAft>
                <a:spcPts val="0"/>
              </a:spcAft>
              <a:buFont typeface="Arial"/>
              <a:buChar char="–"/>
              <a:defRPr/>
            </a:pPr>
            <a:r>
              <a:rPr lang="fr-FR" dirty="0">
                <a:sym typeface="Calibri"/>
              </a:rPr>
              <a:t>suivi des dossiers en ligne</a:t>
            </a:r>
          </a:p>
          <a:p>
            <a:pPr marL="457200" lvl="1" indent="0" eaLnBrk="1" fontAlgn="auto" hangingPunct="1">
              <a:spcAft>
                <a:spcPts val="0"/>
              </a:spcAft>
              <a:buFont typeface="Arial"/>
              <a:buNone/>
              <a:defRPr/>
            </a:pPr>
            <a:r>
              <a:rPr lang="fr-FR" dirty="0">
                <a:sym typeface="Calibri"/>
              </a:rPr>
              <a:t>dématérialisation des échanges des professionnels du droit        </a:t>
            </a:r>
          </a:p>
          <a:p>
            <a:pPr marL="783771" lvl="1" indent="-326571" eaLnBrk="1" fontAlgn="auto" hangingPunct="1">
              <a:spcAft>
                <a:spcPts val="0"/>
              </a:spcAft>
              <a:buFont typeface="Arial"/>
              <a:buChar char="–"/>
              <a:defRPr/>
            </a:pPr>
            <a:r>
              <a:rPr lang="fr-FR" i="1" dirty="0">
                <a:sym typeface="Calibri"/>
              </a:rPr>
              <a:t>huissiers, notaires, commissaires-priseurs, avocats, commissaires aux comptes</a:t>
            </a:r>
            <a:endParaRPr lang="fr-FR" dirty="0">
              <a:sym typeface="Calibri"/>
            </a:endParaRPr>
          </a:p>
          <a:p>
            <a:pPr marL="457200" lvl="1" indent="0" eaLnBrk="1" fontAlgn="auto" hangingPunct="1">
              <a:spcAft>
                <a:spcPts val="0"/>
              </a:spcAft>
              <a:buFont typeface="Arial"/>
              <a:buNone/>
              <a:defRPr/>
            </a:pPr>
            <a:r>
              <a:rPr lang="fr-FR" dirty="0">
                <a:sym typeface="Calibri"/>
              </a:rPr>
              <a:t>modernisation de la justice commerciale, </a:t>
            </a:r>
            <a:r>
              <a:rPr lang="fr-FR" i="1" dirty="0">
                <a:sym typeface="Calibri"/>
              </a:rPr>
              <a:t>renforcement des obligations déontologiques des juges consulaires et des administrateurs judiciaires             </a:t>
            </a:r>
            <a:endParaRPr lang="fr-FR" dirty="0">
              <a:sym typeface="Calibri"/>
            </a:endParaRPr>
          </a:p>
          <a:p>
            <a:pPr marL="783771" lvl="1" indent="-326571" eaLnBrk="1" fontAlgn="auto" hangingPunct="1">
              <a:spcAft>
                <a:spcPts val="0"/>
              </a:spcAft>
              <a:buFont typeface="Arial"/>
              <a:buChar char="–"/>
              <a:defRPr/>
            </a:pPr>
            <a:r>
              <a:rPr lang="fr-FR" dirty="0">
                <a:sym typeface="Calibri"/>
              </a:rPr>
              <a:t>Simplification des démarches d’état civil</a:t>
            </a:r>
          </a:p>
          <a:p>
            <a:pPr marL="457200" lvl="1" indent="0" eaLnBrk="1" fontAlgn="auto" hangingPunct="1">
              <a:spcAft>
                <a:spcPts val="0"/>
              </a:spcAft>
              <a:buFont typeface="Arial"/>
              <a:buNone/>
              <a:defRPr/>
            </a:pPr>
            <a:r>
              <a:rPr lang="fr-FR" i="1" dirty="0">
                <a:sym typeface="Calibri"/>
              </a:rPr>
              <a:t>changement de prénoms, de sexe, homologation des PACS(pacte civil de solidarité)</a:t>
            </a:r>
            <a:endParaRPr lang="fr-FR" dirty="0">
              <a:sym typeface="Calibri"/>
            </a:endParaRPr>
          </a:p>
          <a:p>
            <a:pPr eaLnBrk="1" fontAlgn="auto" hangingPunct="1">
              <a:spcAft>
                <a:spcPts val="0"/>
              </a:spcAft>
              <a:buFont typeface="Arial"/>
              <a:buChar char="•"/>
              <a:defRPr/>
            </a:pPr>
            <a:r>
              <a:rPr lang="fr-FR" i="1" dirty="0">
                <a:sym typeface="Calibri"/>
              </a:rPr>
              <a:t> </a:t>
            </a:r>
            <a:r>
              <a:rPr lang="fr-FR" dirty="0">
                <a:sym typeface="Calibri"/>
              </a:rPr>
              <a:t>Instauration du divorce par consentement mutuel par actes d’avocats devant notaire</a:t>
            </a:r>
          </a:p>
        </p:txBody>
      </p:sp>
    </p:spTree>
  </p:cSld>
  <p:clrMapOvr>
    <a:masterClrMapping/>
  </p:clrMapOvr>
  <p:transition spd="med"/>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 name="Shape 311"/>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Autofit/>
          </a:bodyPr>
          <a:lstStyle/>
          <a:p>
            <a:pPr eaLnBrk="1" hangingPunct="1"/>
            <a:r>
              <a:rPr lang="fr-FR" sz="3200" smtClean="0"/>
              <a:t>II. Consolidation et élargissement de l’action de groupe </a:t>
            </a:r>
          </a:p>
        </p:txBody>
      </p:sp>
      <p:sp>
        <p:nvSpPr>
          <p:cNvPr id="312" name="Shape 312"/>
          <p:cNvSpPr>
            <a:spLocks noGrp="1"/>
          </p:cNvSpPr>
          <p:nvPr>
            <p:ph type="body" idx="1"/>
          </p:nvPr>
        </p:nvSpPr>
        <p:spPr>
          <a:solidFill>
            <a:srgbClr val="FFFFFF"/>
          </a:solidFill>
          <a:ln w="25400">
            <a:solidFill>
              <a:schemeClr val="accent2"/>
            </a:solidFill>
            <a:round/>
          </a:ln>
        </p:spPr>
        <p:txBody>
          <a:bodyPr>
            <a:normAutofit/>
          </a:bodyPr>
          <a:lstStyle/>
          <a:p>
            <a:pPr eaLnBrk="1" hangingPunct="1">
              <a:lnSpc>
                <a:spcPct val="80000"/>
              </a:lnSpc>
            </a:pPr>
            <a:endParaRPr lang="fr-FR" sz="2000" smtClean="0"/>
          </a:p>
          <a:p>
            <a:pPr algn="just" eaLnBrk="1" hangingPunct="1">
              <a:lnSpc>
                <a:spcPct val="80000"/>
              </a:lnSpc>
            </a:pPr>
            <a:r>
              <a:rPr lang="fr-FR" sz="2000" smtClean="0"/>
              <a:t>Le droit français a toujours été réticent à admettre les actions de groupe</a:t>
            </a:r>
          </a:p>
          <a:p>
            <a:pPr lvl="1" algn="just" eaLnBrk="1" hangingPunct="1">
              <a:lnSpc>
                <a:spcPct val="80000"/>
              </a:lnSpc>
            </a:pPr>
            <a:r>
              <a:rPr lang="fr-FR" sz="2000" smtClean="0"/>
              <a:t>Crainte des dérives à l’américaine: Class actions</a:t>
            </a:r>
          </a:p>
          <a:p>
            <a:pPr lvl="1" algn="just" eaLnBrk="1" hangingPunct="1">
              <a:lnSpc>
                <a:spcPct val="80000"/>
              </a:lnSpc>
            </a:pPr>
            <a:r>
              <a:rPr lang="fr-FR" sz="2000" smtClean="0"/>
              <a:t>Maxime : « Nul ne plaide par Procureur… </a:t>
            </a:r>
          </a:p>
          <a:p>
            <a:pPr lvl="1" algn="just" eaLnBrk="1" hangingPunct="1">
              <a:lnSpc>
                <a:spcPct val="80000"/>
              </a:lnSpc>
            </a:pPr>
            <a:r>
              <a:rPr lang="fr-FR" sz="2000" smtClean="0"/>
              <a:t>Pression des entreprises préférant la médiation collective et non  l’action judiciaire</a:t>
            </a:r>
          </a:p>
          <a:p>
            <a:pPr algn="just" eaLnBrk="1" hangingPunct="1">
              <a:lnSpc>
                <a:spcPct val="80000"/>
              </a:lnSpc>
              <a:buFont typeface="Arial" charset="0"/>
              <a:buNone/>
            </a:pPr>
            <a:r>
              <a:rPr lang="fr-FR" sz="2000" i="1" smtClean="0"/>
              <a:t> </a:t>
            </a:r>
            <a:endParaRPr lang="fr-FR" sz="2000" smtClean="0"/>
          </a:p>
          <a:p>
            <a:pPr algn="just" eaLnBrk="1" hangingPunct="1">
              <a:lnSpc>
                <a:spcPct val="80000"/>
              </a:lnSpc>
            </a:pPr>
            <a:r>
              <a:rPr lang="fr-FR" sz="2000" smtClean="0"/>
              <a:t>Pression des associations de consommateurs pour agir collectivement</a:t>
            </a:r>
          </a:p>
          <a:p>
            <a:pPr algn="just" eaLnBrk="1" hangingPunct="1">
              <a:lnSpc>
                <a:spcPct val="80000"/>
              </a:lnSpc>
              <a:buFont typeface="Arial" charset="0"/>
              <a:buNone/>
            </a:pPr>
            <a:endParaRPr lang="fr-FR" sz="2000" smtClean="0"/>
          </a:p>
          <a:p>
            <a:pPr algn="just" eaLnBrk="1" hangingPunct="1">
              <a:lnSpc>
                <a:spcPct val="80000"/>
              </a:lnSpc>
            </a:pPr>
            <a:r>
              <a:rPr lang="fr-FR" sz="2000" smtClean="0"/>
              <a:t>Recommandations de l’UE pour des principes communs de recours collectif en cessation et en réparation dans les Etats membres(recommandations n°2013/396, 11 juin 2013) et Directive du 26 novembre 2014(2014/104/UE) sur les actions en justice contre les pratiques anticoncurrentielles.</a:t>
            </a:r>
          </a:p>
        </p:txBody>
      </p:sp>
    </p:spTree>
  </p:cSld>
  <p:clrMapOvr>
    <a:masterClrMapping/>
  </p:clrMapOvr>
  <p:transition spd="med"/>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Autofit/>
          </a:bodyPr>
          <a:lstStyle/>
          <a:p>
            <a:pPr eaLnBrk="1" fontAlgn="auto" hangingPunct="1">
              <a:spcBef>
                <a:spcPts val="0"/>
              </a:spcBef>
              <a:spcAft>
                <a:spcPts val="0"/>
              </a:spcAft>
              <a:defRPr/>
            </a:pPr>
            <a:r>
              <a:rPr lang="fr-FR" sz="3200" dirty="0">
                <a:sym typeface="Calibri"/>
              </a:rPr>
              <a:t>II. Consolidation et élargissement de l’action de groupe </a:t>
            </a:r>
          </a:p>
        </p:txBody>
      </p:sp>
      <p:sp>
        <p:nvSpPr>
          <p:cNvPr id="3" name="Espace réservé du texte 2"/>
          <p:cNvSpPr>
            <a:spLocks noGrp="1"/>
          </p:cNvSpPr>
          <p:nvPr>
            <p:ph type="body" idx="1"/>
          </p:nvPr>
        </p:nvSpPr>
        <p:spPr/>
        <p:style>
          <a:lnRef idx="2">
            <a:schemeClr val="accent2"/>
          </a:lnRef>
          <a:fillRef idx="1">
            <a:schemeClr val="lt1"/>
          </a:fillRef>
          <a:effectRef idx="0">
            <a:schemeClr val="accent2"/>
          </a:effectRef>
          <a:fontRef idx="minor">
            <a:schemeClr val="dk1"/>
          </a:fontRef>
        </p:style>
        <p:txBody>
          <a:bodyPr>
            <a:normAutofit/>
          </a:bodyPr>
          <a:lstStyle/>
          <a:p>
            <a:pPr eaLnBrk="1" hangingPunct="1">
              <a:lnSpc>
                <a:spcPct val="80000"/>
              </a:lnSpc>
            </a:pPr>
            <a:endParaRPr lang="fr-FR" sz="3000" smtClean="0">
              <a:solidFill>
                <a:srgbClr val="000000"/>
              </a:solidFill>
            </a:endParaRPr>
          </a:p>
          <a:p>
            <a:pPr eaLnBrk="1" hangingPunct="1">
              <a:lnSpc>
                <a:spcPct val="80000"/>
              </a:lnSpc>
            </a:pPr>
            <a:r>
              <a:rPr lang="fr-FR" sz="2400" smtClean="0">
                <a:solidFill>
                  <a:srgbClr val="000000"/>
                </a:solidFill>
                <a:latin typeface="Calibri" pitchFamily="34" charset="0"/>
              </a:rPr>
              <a:t>2 lois ont admis les actions de groupe</a:t>
            </a:r>
          </a:p>
          <a:p>
            <a:pPr eaLnBrk="1" hangingPunct="1">
              <a:lnSpc>
                <a:spcPct val="80000"/>
              </a:lnSpc>
            </a:pPr>
            <a:endParaRPr lang="fr-FR" sz="2400" smtClean="0">
              <a:solidFill>
                <a:srgbClr val="000000"/>
              </a:solidFill>
              <a:latin typeface="Calibri" pitchFamily="34" charset="0"/>
            </a:endParaRPr>
          </a:p>
          <a:p>
            <a:pPr eaLnBrk="1" hangingPunct="1">
              <a:lnSpc>
                <a:spcPct val="80000"/>
              </a:lnSpc>
            </a:pPr>
            <a:r>
              <a:rPr lang="fr-FR" sz="2400" smtClean="0">
                <a:solidFill>
                  <a:srgbClr val="000000"/>
                </a:solidFill>
                <a:latin typeface="Calibri" pitchFamily="34" charset="0"/>
              </a:rPr>
              <a:t>Loi Hamon du 17 mars 2014(L. n° 2014-344) dans le domaine de la consommation et de la concurrence.</a:t>
            </a:r>
          </a:p>
          <a:p>
            <a:pPr eaLnBrk="1" hangingPunct="1">
              <a:lnSpc>
                <a:spcPct val="80000"/>
              </a:lnSpc>
              <a:buFont typeface="Arial" charset="0"/>
              <a:buNone/>
            </a:pPr>
            <a:r>
              <a:rPr lang="fr-FR" sz="2400" smtClean="0">
                <a:solidFill>
                  <a:srgbClr val="000000"/>
                </a:solidFill>
                <a:latin typeface="Calibri" pitchFamily="34" charset="0"/>
              </a:rPr>
              <a:t> </a:t>
            </a:r>
          </a:p>
          <a:p>
            <a:pPr eaLnBrk="1" hangingPunct="1">
              <a:lnSpc>
                <a:spcPct val="80000"/>
              </a:lnSpc>
            </a:pPr>
            <a:r>
              <a:rPr lang="fr-FR" sz="2400" smtClean="0">
                <a:solidFill>
                  <a:srgbClr val="000000"/>
                </a:solidFill>
                <a:latin typeface="Calibri" pitchFamily="34" charset="0"/>
              </a:rPr>
              <a:t>Loi Touraine du 26 janvier 2016(L. 2016-41) dans le domaine des produits de santé.</a:t>
            </a:r>
          </a:p>
          <a:p>
            <a:pPr eaLnBrk="1" hangingPunct="1">
              <a:lnSpc>
                <a:spcPct val="80000"/>
              </a:lnSpc>
              <a:buFont typeface="Arial" charset="0"/>
              <a:buNone/>
            </a:pPr>
            <a:r>
              <a:rPr lang="fr-FR" sz="2400" smtClean="0">
                <a:solidFill>
                  <a:srgbClr val="000000"/>
                </a:solidFill>
                <a:latin typeface="Calibri" pitchFamily="34" charset="0"/>
              </a:rPr>
              <a:t> </a:t>
            </a:r>
          </a:p>
          <a:p>
            <a:pPr eaLnBrk="1" hangingPunct="1">
              <a:lnSpc>
                <a:spcPct val="80000"/>
              </a:lnSpc>
            </a:pPr>
            <a:r>
              <a:rPr lang="fr-FR" sz="2400" smtClean="0">
                <a:solidFill>
                  <a:srgbClr val="000000"/>
                </a:solidFill>
                <a:latin typeface="Calibri" pitchFamily="34" charset="0"/>
              </a:rPr>
              <a:t>La loi de modernisation de la Justice étend les actions de groupe aux domaines des discriminations, de l’environnement et des données personnelles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Shape 135"/>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p>
            <a:pPr eaLnBrk="1" fontAlgn="auto" hangingPunct="1">
              <a:spcBef>
                <a:spcPts val="0"/>
              </a:spcBef>
              <a:spcAft>
                <a:spcPts val="0"/>
              </a:spcAft>
              <a:defRPr/>
            </a:pPr>
            <a:r>
              <a:rPr>
                <a:sym typeface="Calibri"/>
              </a:rPr>
              <a:t>Entrée en vigueur de la réforme </a:t>
            </a:r>
          </a:p>
        </p:txBody>
      </p:sp>
      <p:sp>
        <p:nvSpPr>
          <p:cNvPr id="19458" name="Shape 136"/>
          <p:cNvSpPr>
            <a:spLocks noGrp="1"/>
          </p:cNvSpPr>
          <p:nvPr>
            <p:ph type="body" idx="1"/>
          </p:nvPr>
        </p:nvSpPr>
        <p:spPr>
          <a:solidFill>
            <a:srgbClr val="FFFFFF"/>
          </a:solidFill>
          <a:ln w="25400">
            <a:solidFill>
              <a:schemeClr val="accent2"/>
            </a:solidFill>
            <a:round/>
          </a:ln>
        </p:spPr>
        <p:txBody>
          <a:bodyPr/>
          <a:lstStyle/>
          <a:p>
            <a:pPr marL="742950" lvl="1" indent="-285750" eaLnBrk="1" hangingPunct="1">
              <a:lnSpc>
                <a:spcPct val="80000"/>
              </a:lnSpc>
              <a:spcBef>
                <a:spcPts val="600"/>
              </a:spcBef>
            </a:pPr>
            <a:r>
              <a:rPr lang="fr-FR" sz="2500" smtClean="0"/>
              <a:t>Date d’entrée en vigueur : 1</a:t>
            </a:r>
            <a:r>
              <a:rPr lang="fr-FR" sz="2500" baseline="30000" smtClean="0"/>
              <a:t>er</a:t>
            </a:r>
            <a:r>
              <a:rPr lang="fr-FR" sz="2500" smtClean="0"/>
              <a:t> octobre 2016</a:t>
            </a:r>
          </a:p>
          <a:p>
            <a:pPr marL="1143000" lvl="2" indent="-228600" algn="just" eaLnBrk="1" hangingPunct="1">
              <a:lnSpc>
                <a:spcPct val="80000"/>
              </a:lnSpc>
              <a:spcBef>
                <a:spcPts val="500"/>
              </a:spcBef>
            </a:pPr>
            <a:r>
              <a:rPr lang="fr-FR" sz="2200" smtClean="0"/>
              <a:t>Les contrats conclus avant cette date demeurent soumis à la loi ancienne</a:t>
            </a:r>
          </a:p>
          <a:p>
            <a:pPr marL="1600200" lvl="3" indent="-228600" algn="just" eaLnBrk="1" hangingPunct="1">
              <a:lnSpc>
                <a:spcPct val="80000"/>
              </a:lnSpc>
              <a:spcBef>
                <a:spcPts val="400"/>
              </a:spcBef>
            </a:pPr>
            <a:r>
              <a:rPr lang="fr-FR" sz="1800" smtClean="0"/>
              <a:t>Application du principe de survie de la loi ancienne aux contrats conclus avant le 1</a:t>
            </a:r>
            <a:r>
              <a:rPr lang="fr-FR" sz="1800" baseline="30000" smtClean="0"/>
              <a:t>er</a:t>
            </a:r>
            <a:r>
              <a:rPr lang="fr-FR" sz="1800" smtClean="0"/>
              <a:t> octobre 2016</a:t>
            </a:r>
          </a:p>
          <a:p>
            <a:pPr marL="1600200" lvl="3" indent="-228600" algn="just" eaLnBrk="1" hangingPunct="1">
              <a:lnSpc>
                <a:spcPct val="80000"/>
              </a:lnSpc>
              <a:spcBef>
                <a:spcPts val="400"/>
              </a:spcBef>
            </a:pPr>
            <a:r>
              <a:rPr lang="fr-FR" sz="1800" smtClean="0"/>
              <a:t>Exception : les actions interrogatoires créées par les art. 1123 al. 3 et 4, 1158 et 1183 s’appliqueront aux contrats en cours dès l’entrée en vigueur de l’ordonnance</a:t>
            </a:r>
          </a:p>
          <a:p>
            <a:pPr marL="1143000" lvl="2" indent="-228600" algn="just" eaLnBrk="1" hangingPunct="1">
              <a:lnSpc>
                <a:spcPct val="80000"/>
              </a:lnSpc>
              <a:spcBef>
                <a:spcPts val="500"/>
              </a:spcBef>
            </a:pPr>
            <a:r>
              <a:rPr lang="fr-FR" sz="2200" smtClean="0"/>
              <a:t>Enfin, modalités d’application du droit nouveau aux litiges en cours</a:t>
            </a:r>
          </a:p>
          <a:p>
            <a:pPr marL="1600200" lvl="3" indent="-228600" algn="just" eaLnBrk="1" hangingPunct="1">
              <a:lnSpc>
                <a:spcPct val="80000"/>
              </a:lnSpc>
              <a:spcBef>
                <a:spcPts val="400"/>
              </a:spcBef>
            </a:pPr>
            <a:r>
              <a:rPr lang="fr-FR" sz="1800" smtClean="0"/>
              <a:t>Lorsqu’une instance a été introduite avant l’entrée en vigueur de l'ordonnance, poursuite de l’action conformément à la loi ancienne</a:t>
            </a:r>
          </a:p>
          <a:p>
            <a:pPr marL="228600" lvl="4" indent="1600200" algn="just" eaLnBrk="1" hangingPunct="1">
              <a:lnSpc>
                <a:spcPct val="80000"/>
              </a:lnSpc>
              <a:spcBef>
                <a:spcPts val="400"/>
              </a:spcBef>
              <a:buSzTx/>
              <a:buFont typeface="Arial" charset="0"/>
              <a:buNone/>
            </a:pPr>
            <a:r>
              <a:rPr lang="fr-FR" sz="1800" smtClean="0"/>
              <a:t>Application de la loi ancienne également en appel et en cassation </a:t>
            </a:r>
          </a:p>
        </p:txBody>
      </p:sp>
    </p:spTree>
  </p:cSld>
  <p:clrMapOvr>
    <a:masterClrMapping/>
  </p:clrMapOvr>
  <p:transition spd="med"/>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Autofit/>
          </a:bodyPr>
          <a:lstStyle/>
          <a:p>
            <a:pPr eaLnBrk="1" fontAlgn="auto" hangingPunct="1">
              <a:spcBef>
                <a:spcPts val="0"/>
              </a:spcBef>
              <a:spcAft>
                <a:spcPts val="0"/>
              </a:spcAft>
              <a:defRPr/>
            </a:pPr>
            <a:r>
              <a:rPr lang="fr-FR" sz="3200" dirty="0">
                <a:sym typeface="Calibri"/>
              </a:rPr>
              <a:t>II. Consolidation et élargissement de l’action de groupe </a:t>
            </a:r>
          </a:p>
        </p:txBody>
      </p:sp>
      <p:sp>
        <p:nvSpPr>
          <p:cNvPr id="3" name="Espace réservé du texte 2"/>
          <p:cNvSpPr>
            <a:spLocks noGrp="1"/>
          </p:cNvSpPr>
          <p:nvPr>
            <p:ph type="body" idx="1"/>
          </p:nvPr>
        </p:nvSpPr>
        <p:spPr/>
        <p:style>
          <a:lnRef idx="2">
            <a:schemeClr val="accent2"/>
          </a:lnRef>
          <a:fillRef idx="1">
            <a:schemeClr val="lt1"/>
          </a:fillRef>
          <a:effectRef idx="0">
            <a:schemeClr val="accent2"/>
          </a:effectRef>
          <a:fontRef idx="minor">
            <a:schemeClr val="dk1"/>
          </a:fontRef>
        </p:style>
        <p:txBody>
          <a:bodyPr>
            <a:normAutofit fontScale="25000" lnSpcReduction="20000"/>
          </a:bodyPr>
          <a:lstStyle/>
          <a:p>
            <a:pPr algn="just" eaLnBrk="1" fontAlgn="auto" hangingPunct="1">
              <a:spcAft>
                <a:spcPts val="0"/>
              </a:spcAft>
              <a:buFont typeface="Arial"/>
              <a:buChar char="•"/>
              <a:defRPr/>
            </a:pPr>
            <a:endParaRPr lang="fr-FR" dirty="0">
              <a:sym typeface="Calibri"/>
            </a:endParaRPr>
          </a:p>
          <a:p>
            <a:pPr algn="just" eaLnBrk="1" fontAlgn="auto" hangingPunct="1">
              <a:spcAft>
                <a:spcPts val="0"/>
              </a:spcAft>
              <a:buFont typeface="Arial"/>
              <a:buChar char="•"/>
              <a:defRPr/>
            </a:pPr>
            <a:r>
              <a:rPr lang="fr-FR" sz="4000" i="1" dirty="0">
                <a:sym typeface="Calibri"/>
              </a:rPr>
              <a:t> </a:t>
            </a:r>
            <a:r>
              <a:rPr lang="fr-FR" sz="6400" dirty="0">
                <a:solidFill>
                  <a:srgbClr val="000000"/>
                </a:solidFill>
                <a:latin typeface="+mj-lt"/>
                <a:ea typeface="+mj-ea"/>
                <a:cs typeface="+mj-cs"/>
                <a:sym typeface="Calibri"/>
              </a:rPr>
              <a:t>L’action de groupe  « à la française » peut se définir comme une: </a:t>
            </a:r>
          </a:p>
          <a:p>
            <a:pPr marL="440871" lvl="1" indent="0" algn="just" eaLnBrk="1" hangingPunct="1">
              <a:spcAft>
                <a:spcPts val="0"/>
              </a:spcAft>
              <a:buFont typeface="Arial"/>
              <a:buNone/>
              <a:defRPr/>
            </a:pPr>
            <a:r>
              <a:rPr lang="fr-FR" sz="6400" dirty="0">
                <a:solidFill>
                  <a:srgbClr val="000000"/>
                </a:solidFill>
                <a:latin typeface="+mj-lt"/>
                <a:ea typeface="+mj-ea"/>
                <a:cs typeface="+mj-cs"/>
                <a:sym typeface="Calibri"/>
              </a:rPr>
              <a:t>« voie de droit permettant à une ou plusieurs personnes d’exercer une action en justice pour obtenir réparation au bénéfice d’un groupe de personnes non identifiées mais placées dans une situation similaire, sans avoir reçu un mandat de leur part au préalable » Circulaire du 26 septembre 2014</a:t>
            </a:r>
          </a:p>
          <a:p>
            <a:pPr algn="just" eaLnBrk="1" fontAlgn="auto" hangingPunct="1">
              <a:spcAft>
                <a:spcPts val="0"/>
              </a:spcAft>
              <a:buFont typeface="Arial"/>
              <a:buChar char="•"/>
              <a:defRPr/>
            </a:pPr>
            <a:endParaRPr lang="fr-FR" sz="6400" dirty="0">
              <a:solidFill>
                <a:srgbClr val="000000"/>
              </a:solidFill>
              <a:latin typeface="+mj-lt"/>
              <a:ea typeface="+mj-ea"/>
              <a:cs typeface="+mj-cs"/>
              <a:sym typeface="Calibri"/>
            </a:endParaRPr>
          </a:p>
          <a:p>
            <a:pPr algn="just" eaLnBrk="1" fontAlgn="auto" hangingPunct="1">
              <a:spcAft>
                <a:spcPts val="0"/>
              </a:spcAft>
              <a:buFont typeface="Arial"/>
              <a:buChar char="•"/>
              <a:defRPr/>
            </a:pPr>
            <a:r>
              <a:rPr lang="fr-FR" sz="6400" dirty="0">
                <a:solidFill>
                  <a:srgbClr val="000000"/>
                </a:solidFill>
                <a:latin typeface="+mj-lt"/>
                <a:ea typeface="+mj-ea"/>
                <a:cs typeface="+mj-cs"/>
                <a:sym typeface="Calibri"/>
              </a:rPr>
              <a:t>L’action permet de grouper les intérêts individuels de plusieurs personnes par l’intermédiaire de groupements agréés (associations de consommateurs, syndicats)</a:t>
            </a:r>
          </a:p>
          <a:p>
            <a:pPr marL="0" indent="0" algn="just" eaLnBrk="1" fontAlgn="auto" hangingPunct="1">
              <a:spcAft>
                <a:spcPts val="0"/>
              </a:spcAft>
              <a:buFont typeface="Arial"/>
              <a:buNone/>
              <a:defRPr/>
            </a:pPr>
            <a:endParaRPr lang="fr-FR" sz="6400" dirty="0">
              <a:solidFill>
                <a:srgbClr val="000000"/>
              </a:solidFill>
              <a:latin typeface="+mj-lt"/>
              <a:ea typeface="+mj-ea"/>
              <a:cs typeface="+mj-cs"/>
              <a:sym typeface="Calibri"/>
            </a:endParaRPr>
          </a:p>
          <a:p>
            <a:pPr algn="just" eaLnBrk="1" fontAlgn="auto" hangingPunct="1">
              <a:spcAft>
                <a:spcPts val="0"/>
              </a:spcAft>
              <a:buFont typeface="Arial"/>
              <a:buChar char="•"/>
              <a:defRPr/>
            </a:pPr>
            <a:r>
              <a:rPr lang="fr-FR" sz="6400" dirty="0">
                <a:solidFill>
                  <a:srgbClr val="000000"/>
                </a:solidFill>
                <a:latin typeface="+mj-lt"/>
                <a:ea typeface="+mj-ea"/>
                <a:cs typeface="+mj-cs"/>
                <a:sym typeface="Calibri"/>
              </a:rPr>
              <a:t>Action en justice d’un genre nouveau se déroulant en 2 phases devant un TGI ou TA (en fonction de la personnalité morale du défendeur):</a:t>
            </a:r>
          </a:p>
          <a:p>
            <a:pPr algn="just" eaLnBrk="1" fontAlgn="auto" hangingPunct="1">
              <a:spcAft>
                <a:spcPts val="0"/>
              </a:spcAft>
              <a:buFont typeface="Arial"/>
              <a:buChar char="•"/>
              <a:defRPr/>
            </a:pPr>
            <a:endParaRPr lang="fr-FR" sz="6400" dirty="0">
              <a:solidFill>
                <a:srgbClr val="000000"/>
              </a:solidFill>
              <a:latin typeface="+mj-lt"/>
              <a:ea typeface="+mj-ea"/>
              <a:cs typeface="+mj-cs"/>
              <a:sym typeface="Calibri"/>
            </a:endParaRPr>
          </a:p>
          <a:p>
            <a:pPr algn="just" eaLnBrk="1" hangingPunct="1">
              <a:spcAft>
                <a:spcPts val="0"/>
              </a:spcAft>
              <a:buFont typeface="Arial"/>
              <a:buChar char="•"/>
              <a:defRPr/>
            </a:pPr>
            <a:r>
              <a:rPr lang="fr-FR" sz="6400" dirty="0">
                <a:solidFill>
                  <a:srgbClr val="000000"/>
                </a:solidFill>
                <a:latin typeface="+mj-lt"/>
                <a:ea typeface="+mj-ea"/>
                <a:cs typeface="+mj-cs"/>
                <a:sym typeface="Calibri"/>
              </a:rPr>
              <a:t>Action en substitution aux fins de reconnaissance de la responsabilité du professionnel (A ce stade le groupement est seul à agir)</a:t>
            </a:r>
          </a:p>
          <a:p>
            <a:pPr algn="just" eaLnBrk="1" fontAlgn="auto" hangingPunct="1">
              <a:spcAft>
                <a:spcPts val="0"/>
              </a:spcAft>
              <a:buFont typeface="Arial"/>
              <a:buChar char="•"/>
              <a:defRPr/>
            </a:pPr>
            <a:endParaRPr lang="fr-FR" sz="6400" dirty="0">
              <a:solidFill>
                <a:srgbClr val="000000"/>
              </a:solidFill>
              <a:latin typeface="+mj-lt"/>
              <a:ea typeface="+mj-ea"/>
              <a:cs typeface="+mj-cs"/>
              <a:sym typeface="Calibri"/>
            </a:endParaRPr>
          </a:p>
          <a:p>
            <a:pPr algn="just" eaLnBrk="1" hangingPunct="1">
              <a:spcAft>
                <a:spcPts val="0"/>
              </a:spcAft>
              <a:buFont typeface="Arial"/>
              <a:buChar char="•"/>
              <a:defRPr/>
            </a:pPr>
            <a:r>
              <a:rPr lang="fr-FR" sz="6400" dirty="0">
                <a:solidFill>
                  <a:srgbClr val="000000"/>
                </a:solidFill>
                <a:latin typeface="+mj-lt"/>
                <a:ea typeface="+mj-ea"/>
                <a:cs typeface="+mj-cs"/>
                <a:sym typeface="Calibri"/>
              </a:rPr>
              <a:t>Action en réparation avec adhésion au groupe pour chacune des personnes concernées leur permettant d’être indemnisées (action par voie d’intervention volontaire).</a:t>
            </a:r>
          </a:p>
        </p:txBody>
      </p:sp>
    </p:spTree>
  </p:cSld>
  <p:clrMapOvr>
    <a:masterClrMapping/>
  </p:clrMapOvr>
  <p:transition spd="med"/>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Autofit/>
          </a:bodyPr>
          <a:lstStyle/>
          <a:p>
            <a:pPr eaLnBrk="1" fontAlgn="auto" hangingPunct="1">
              <a:spcBef>
                <a:spcPts val="0"/>
              </a:spcBef>
              <a:spcAft>
                <a:spcPts val="0"/>
              </a:spcAft>
              <a:defRPr/>
            </a:pPr>
            <a:r>
              <a:rPr lang="fr-FR" sz="3200" dirty="0" smtClean="0">
                <a:sym typeface="Calibri"/>
              </a:rPr>
              <a:t>III. Favoriser les MARD </a:t>
            </a:r>
            <a:endParaRPr lang="fr-FR" sz="3200" dirty="0">
              <a:sym typeface="Calibri"/>
            </a:endParaRPr>
          </a:p>
        </p:txBody>
      </p:sp>
      <p:sp>
        <p:nvSpPr>
          <p:cNvPr id="3" name="Espace réservé du texte 2"/>
          <p:cNvSpPr>
            <a:spLocks noGrp="1"/>
          </p:cNvSpPr>
          <p:nvPr>
            <p:ph type="body" idx="1"/>
          </p:nvPr>
        </p:nvSpPr>
        <p:spPr/>
        <p:style>
          <a:lnRef idx="2">
            <a:schemeClr val="accent2"/>
          </a:lnRef>
          <a:fillRef idx="1">
            <a:schemeClr val="lt1"/>
          </a:fillRef>
          <a:effectRef idx="0">
            <a:schemeClr val="accent2"/>
          </a:effectRef>
          <a:fontRef idx="minor">
            <a:schemeClr val="dk1"/>
          </a:fontRef>
        </p:style>
        <p:txBody>
          <a:bodyPr>
            <a:normAutofit fontScale="92500" lnSpcReduction="20000"/>
          </a:bodyPr>
          <a:lstStyle/>
          <a:p>
            <a:pPr algn="just" eaLnBrk="1" fontAlgn="auto" hangingPunct="1">
              <a:spcAft>
                <a:spcPts val="0"/>
              </a:spcAft>
              <a:buFont typeface="Arial"/>
              <a:buChar char="•"/>
              <a:defRPr/>
            </a:pPr>
            <a:endParaRPr lang="fr-FR" dirty="0">
              <a:sym typeface="Calibri"/>
            </a:endParaRPr>
          </a:p>
          <a:p>
            <a:pPr algn="just" eaLnBrk="1" fontAlgn="auto" hangingPunct="1">
              <a:lnSpc>
                <a:spcPct val="115000"/>
              </a:lnSpc>
              <a:spcAft>
                <a:spcPts val="1000"/>
              </a:spcAft>
              <a:buFont typeface="Arial"/>
              <a:buChar char="•"/>
              <a:defRPr/>
            </a:pPr>
            <a:r>
              <a:rPr lang="fr-FR" sz="1900" i="1" dirty="0" smtClean="0">
                <a:sym typeface="Calibri"/>
              </a:rPr>
              <a:t> </a:t>
            </a:r>
            <a:r>
              <a:rPr lang="fr-FR" sz="1900" dirty="0" smtClean="0">
                <a:sym typeface="Calibri"/>
              </a:rPr>
              <a:t>MARD = </a:t>
            </a:r>
            <a:r>
              <a:rPr lang="fr-FR" sz="1900" dirty="0">
                <a:solidFill>
                  <a:srgbClr val="941100"/>
                </a:solidFill>
                <a:uFill>
                  <a:solidFill>
                    <a:srgbClr val="000000"/>
                  </a:solidFill>
                </a:uFill>
                <a:latin typeface="Calibri"/>
                <a:ea typeface="Calibri"/>
                <a:sym typeface="Calibri"/>
              </a:rPr>
              <a:t>M</a:t>
            </a:r>
            <a:r>
              <a:rPr lang="fr-FR" sz="1900" dirty="0">
                <a:solidFill>
                  <a:srgbClr val="000000"/>
                </a:solidFill>
                <a:uFill>
                  <a:solidFill>
                    <a:srgbClr val="000000"/>
                  </a:solidFill>
                </a:uFill>
                <a:latin typeface="Calibri"/>
                <a:ea typeface="Calibri"/>
                <a:sym typeface="Calibri"/>
              </a:rPr>
              <a:t>odes </a:t>
            </a:r>
            <a:r>
              <a:rPr lang="fr-FR" sz="1900" dirty="0">
                <a:solidFill>
                  <a:srgbClr val="941100"/>
                </a:solidFill>
                <a:uFill>
                  <a:solidFill>
                    <a:srgbClr val="000000"/>
                  </a:solidFill>
                </a:uFill>
                <a:latin typeface="Calibri"/>
                <a:ea typeface="Calibri"/>
                <a:sym typeface="Calibri"/>
              </a:rPr>
              <a:t>A</a:t>
            </a:r>
            <a:r>
              <a:rPr lang="fr-FR" sz="1900" dirty="0">
                <a:solidFill>
                  <a:srgbClr val="000000"/>
                </a:solidFill>
                <a:uFill>
                  <a:solidFill>
                    <a:srgbClr val="000000"/>
                  </a:solidFill>
                </a:uFill>
                <a:latin typeface="Calibri"/>
                <a:ea typeface="Calibri"/>
                <a:sym typeface="Calibri"/>
              </a:rPr>
              <a:t>lternatifs de </a:t>
            </a:r>
            <a:r>
              <a:rPr lang="fr-FR" sz="1900" dirty="0">
                <a:solidFill>
                  <a:srgbClr val="941100"/>
                </a:solidFill>
                <a:uFill>
                  <a:solidFill>
                    <a:srgbClr val="000000"/>
                  </a:solidFill>
                </a:uFill>
                <a:latin typeface="Calibri"/>
                <a:ea typeface="Calibri"/>
                <a:sym typeface="Calibri"/>
              </a:rPr>
              <a:t>R</a:t>
            </a:r>
            <a:r>
              <a:rPr lang="fr-FR" sz="1900" dirty="0">
                <a:solidFill>
                  <a:srgbClr val="000000"/>
                </a:solidFill>
                <a:uFill>
                  <a:solidFill>
                    <a:srgbClr val="000000"/>
                  </a:solidFill>
                </a:uFill>
                <a:latin typeface="Calibri"/>
                <a:ea typeface="Calibri"/>
                <a:sym typeface="Calibri"/>
              </a:rPr>
              <a:t>èglement des </a:t>
            </a:r>
            <a:r>
              <a:rPr lang="fr-FR" sz="1900" dirty="0">
                <a:solidFill>
                  <a:srgbClr val="941100"/>
                </a:solidFill>
                <a:uFill>
                  <a:solidFill>
                    <a:srgbClr val="000000"/>
                  </a:solidFill>
                </a:uFill>
                <a:latin typeface="Calibri"/>
                <a:ea typeface="Calibri"/>
                <a:sym typeface="Calibri"/>
              </a:rPr>
              <a:t>D</a:t>
            </a:r>
            <a:r>
              <a:rPr lang="fr-FR" sz="1900" dirty="0">
                <a:solidFill>
                  <a:srgbClr val="000000"/>
                </a:solidFill>
                <a:uFill>
                  <a:solidFill>
                    <a:srgbClr val="000000"/>
                  </a:solidFill>
                </a:uFill>
                <a:latin typeface="Calibri"/>
                <a:ea typeface="Calibri"/>
                <a:sym typeface="Calibri"/>
              </a:rPr>
              <a:t>ifférends</a:t>
            </a:r>
            <a:endParaRPr lang="fr-FR" sz="900" dirty="0">
              <a:solidFill>
                <a:srgbClr val="000000"/>
              </a:solidFill>
              <a:uFill>
                <a:solidFill>
                  <a:srgbClr val="000000"/>
                </a:solidFill>
              </a:uFill>
              <a:latin typeface="Calibri"/>
              <a:ea typeface="Calibri"/>
              <a:sym typeface="Calibri"/>
            </a:endParaRPr>
          </a:p>
          <a:p>
            <a:pPr algn="just" eaLnBrk="1" fontAlgn="auto" hangingPunct="1">
              <a:spcAft>
                <a:spcPts val="0"/>
              </a:spcAft>
              <a:buFont typeface="Arial"/>
              <a:buChar char="•"/>
              <a:defRPr/>
            </a:pPr>
            <a:r>
              <a:rPr lang="fr-FR" sz="1900" dirty="0">
                <a:sym typeface="Calibri"/>
              </a:rPr>
              <a:t>Historiquement aux XVIIIe et XIXe siècles le procès était conçu comme l’échec du mode amiable de résolution des litiges</a:t>
            </a:r>
            <a:r>
              <a:rPr lang="fr-FR" sz="1900" dirty="0" smtClean="0">
                <a:sym typeface="Calibri"/>
              </a:rPr>
              <a:t>.</a:t>
            </a:r>
          </a:p>
          <a:p>
            <a:pPr algn="just" eaLnBrk="1" fontAlgn="auto" hangingPunct="1">
              <a:spcAft>
                <a:spcPts val="0"/>
              </a:spcAft>
              <a:buFont typeface="Arial"/>
              <a:buChar char="•"/>
              <a:defRPr/>
            </a:pPr>
            <a:endParaRPr lang="fr-FR" sz="1900" dirty="0">
              <a:sym typeface="Calibri"/>
            </a:endParaRPr>
          </a:p>
          <a:p>
            <a:pPr algn="just" eaLnBrk="1" fontAlgn="auto" hangingPunct="1">
              <a:spcAft>
                <a:spcPts val="0"/>
              </a:spcAft>
              <a:buFont typeface="Arial"/>
              <a:buChar char="•"/>
              <a:defRPr/>
            </a:pPr>
            <a:r>
              <a:rPr lang="fr-FR" sz="1900" dirty="0">
                <a:sym typeface="Calibri"/>
              </a:rPr>
              <a:t>On essaie de s’entendre avant de s’affronter </a:t>
            </a:r>
            <a:r>
              <a:rPr lang="fr-FR" sz="1900" dirty="0" smtClean="0">
                <a:sym typeface="Wingdings" panose="05000000000000000000" pitchFamily="2" charset="2"/>
              </a:rPr>
              <a:t> </a:t>
            </a:r>
            <a:r>
              <a:rPr lang="fr-FR" sz="1900" dirty="0" smtClean="0">
                <a:sym typeface="Calibri"/>
              </a:rPr>
              <a:t>Le </a:t>
            </a:r>
            <a:r>
              <a:rPr lang="fr-FR" sz="1900" dirty="0">
                <a:sym typeface="Calibri"/>
              </a:rPr>
              <a:t>modèle n’était pas le procès mais l’évitement du procès.</a:t>
            </a:r>
          </a:p>
          <a:p>
            <a:pPr algn="just" eaLnBrk="1" fontAlgn="auto" hangingPunct="1">
              <a:spcAft>
                <a:spcPts val="0"/>
              </a:spcAft>
              <a:buFont typeface="Arial"/>
              <a:buChar char="•"/>
              <a:defRPr/>
            </a:pPr>
            <a:endParaRPr lang="fr-FR" sz="1900" dirty="0">
              <a:sym typeface="Calibri"/>
            </a:endParaRPr>
          </a:p>
          <a:p>
            <a:pPr algn="just" eaLnBrk="1" fontAlgn="auto" hangingPunct="1">
              <a:spcAft>
                <a:spcPts val="0"/>
              </a:spcAft>
              <a:buFont typeface="Arial"/>
              <a:buChar char="•"/>
              <a:defRPr/>
            </a:pPr>
            <a:r>
              <a:rPr lang="fr-FR" sz="1900" dirty="0">
                <a:sym typeface="Calibri"/>
              </a:rPr>
              <a:t>Au cours du XXe siècle on assiste à un phénomène de </a:t>
            </a:r>
            <a:r>
              <a:rPr lang="fr-FR" sz="1900" b="1" u="sng" dirty="0">
                <a:sym typeface="Calibri"/>
              </a:rPr>
              <a:t>judiciarisation</a:t>
            </a:r>
            <a:r>
              <a:rPr lang="fr-FR" sz="1900" dirty="0">
                <a:sym typeface="Calibri"/>
              </a:rPr>
              <a:t> des rapports sociaux.( </a:t>
            </a:r>
            <a:r>
              <a:rPr lang="fr-FR" sz="1900" i="1" dirty="0">
                <a:sym typeface="Calibri"/>
              </a:rPr>
              <a:t>on privilégie le recours aux tribunaux, intervention croissante des juges dans le contrôle des actes des élus, entreprises, administrations</a:t>
            </a:r>
            <a:r>
              <a:rPr lang="fr-FR" sz="1900" i="1" dirty="0" smtClean="0">
                <a:sym typeface="Calibri"/>
              </a:rPr>
              <a:t>)</a:t>
            </a:r>
          </a:p>
          <a:p>
            <a:pPr algn="just" eaLnBrk="1" fontAlgn="auto" hangingPunct="1">
              <a:spcAft>
                <a:spcPts val="0"/>
              </a:spcAft>
              <a:buFont typeface="Arial"/>
              <a:buChar char="•"/>
              <a:defRPr/>
            </a:pPr>
            <a:endParaRPr lang="fr-FR" sz="1900" dirty="0">
              <a:sym typeface="Calibri"/>
            </a:endParaRPr>
          </a:p>
          <a:p>
            <a:pPr algn="just" eaLnBrk="1" fontAlgn="auto" hangingPunct="1">
              <a:spcAft>
                <a:spcPts val="0"/>
              </a:spcAft>
              <a:buFont typeface="Arial"/>
              <a:buChar char="•"/>
              <a:defRPr/>
            </a:pPr>
            <a:r>
              <a:rPr lang="fr-FR" sz="1900" dirty="0">
                <a:sym typeface="Calibri"/>
              </a:rPr>
              <a:t>Le procès devient la règle</a:t>
            </a:r>
          </a:p>
          <a:p>
            <a:pPr algn="just" eaLnBrk="1" fontAlgn="auto" hangingPunct="1">
              <a:spcAft>
                <a:spcPts val="0"/>
              </a:spcAft>
              <a:buFont typeface="Arial"/>
              <a:buChar char="•"/>
              <a:defRPr/>
            </a:pPr>
            <a:endParaRPr lang="fr-FR" dirty="0">
              <a:sym typeface="Calibri"/>
            </a:endParaRPr>
          </a:p>
        </p:txBody>
      </p:sp>
    </p:spTree>
  </p:cSld>
  <p:clrMapOvr>
    <a:masterClrMapping/>
  </p:clrMapOvr>
  <p:transition spd="med"/>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Autofit/>
          </a:bodyPr>
          <a:lstStyle/>
          <a:p>
            <a:pPr eaLnBrk="1" fontAlgn="auto" hangingPunct="1">
              <a:spcBef>
                <a:spcPts val="0"/>
              </a:spcBef>
              <a:spcAft>
                <a:spcPts val="0"/>
              </a:spcAft>
              <a:defRPr/>
            </a:pPr>
            <a:r>
              <a:rPr lang="fr-FR" sz="3200" dirty="0" smtClean="0">
                <a:sym typeface="Calibri"/>
              </a:rPr>
              <a:t>III. Favoriser les MARD </a:t>
            </a:r>
            <a:endParaRPr lang="fr-FR" sz="3200" dirty="0">
              <a:sym typeface="Calibri"/>
            </a:endParaRPr>
          </a:p>
        </p:txBody>
      </p:sp>
      <p:sp>
        <p:nvSpPr>
          <p:cNvPr id="3" name="Espace réservé du texte 2"/>
          <p:cNvSpPr>
            <a:spLocks noGrp="1"/>
          </p:cNvSpPr>
          <p:nvPr>
            <p:ph type="body" idx="1"/>
          </p:nvPr>
        </p:nvSpPr>
        <p:spPr/>
        <p:style>
          <a:lnRef idx="2">
            <a:schemeClr val="accent2"/>
          </a:lnRef>
          <a:fillRef idx="1">
            <a:schemeClr val="lt1"/>
          </a:fillRef>
          <a:effectRef idx="0">
            <a:schemeClr val="accent2"/>
          </a:effectRef>
          <a:fontRef idx="minor">
            <a:schemeClr val="dk1"/>
          </a:fontRef>
        </p:style>
        <p:txBody>
          <a:bodyPr>
            <a:normAutofit fontScale="85000" lnSpcReduction="10000"/>
          </a:bodyPr>
          <a:lstStyle/>
          <a:p>
            <a:pPr algn="just" eaLnBrk="1" fontAlgn="auto" hangingPunct="1">
              <a:spcAft>
                <a:spcPts val="0"/>
              </a:spcAft>
              <a:buFont typeface="Arial"/>
              <a:buChar char="•"/>
              <a:defRPr/>
            </a:pPr>
            <a:endParaRPr lang="fr-FR" dirty="0">
              <a:sym typeface="Calibri"/>
            </a:endParaRPr>
          </a:p>
          <a:p>
            <a:pPr algn="just" eaLnBrk="1" fontAlgn="auto" hangingPunct="1">
              <a:spcAft>
                <a:spcPts val="0"/>
              </a:spcAft>
              <a:buFont typeface="Arial"/>
              <a:buChar char="•"/>
              <a:defRPr/>
            </a:pPr>
            <a:r>
              <a:rPr lang="fr-FR" sz="1900" i="1" dirty="0" smtClean="0">
                <a:sym typeface="Calibri"/>
              </a:rPr>
              <a:t> </a:t>
            </a:r>
            <a:r>
              <a:rPr lang="fr-FR" sz="2000" b="1" dirty="0">
                <a:sym typeface="Calibri"/>
              </a:rPr>
              <a:t> XXIe </a:t>
            </a:r>
            <a:r>
              <a:rPr lang="fr-FR" sz="2000" b="1" dirty="0" smtClean="0">
                <a:sym typeface="Calibri"/>
              </a:rPr>
              <a:t>siècle</a:t>
            </a:r>
            <a:r>
              <a:rPr lang="fr-FR" sz="2000" dirty="0">
                <a:sym typeface="Calibri"/>
              </a:rPr>
              <a:t> </a:t>
            </a:r>
            <a:r>
              <a:rPr lang="fr-FR" sz="2000" dirty="0" smtClean="0">
                <a:sym typeface="Calibri"/>
              </a:rPr>
              <a:t>=&gt; </a:t>
            </a:r>
            <a:r>
              <a:rPr lang="fr-FR" sz="2000" b="1" dirty="0" smtClean="0">
                <a:sym typeface="Calibri"/>
              </a:rPr>
              <a:t>Retour </a:t>
            </a:r>
            <a:r>
              <a:rPr lang="fr-FR" sz="2000" b="1" dirty="0">
                <a:sym typeface="Calibri"/>
              </a:rPr>
              <a:t>à la mode du règlement amiable</a:t>
            </a:r>
            <a:endParaRPr lang="fr-FR" sz="2000" dirty="0">
              <a:sym typeface="Calibri"/>
            </a:endParaRPr>
          </a:p>
          <a:p>
            <a:pPr algn="just" eaLnBrk="1" fontAlgn="auto" hangingPunct="1">
              <a:spcAft>
                <a:spcPts val="0"/>
              </a:spcAft>
              <a:buFont typeface="Arial"/>
              <a:buChar char="•"/>
              <a:defRPr/>
            </a:pPr>
            <a:endParaRPr lang="fr-FR" sz="2000" dirty="0">
              <a:sym typeface="Calibri"/>
            </a:endParaRPr>
          </a:p>
          <a:p>
            <a:pPr algn="just" eaLnBrk="1" fontAlgn="auto" hangingPunct="1">
              <a:spcAft>
                <a:spcPts val="0"/>
              </a:spcAft>
              <a:buFont typeface="Arial"/>
              <a:buChar char="•"/>
              <a:defRPr/>
            </a:pPr>
            <a:r>
              <a:rPr lang="fr-FR" sz="2000" u="sng" dirty="0">
                <a:sym typeface="Calibri"/>
              </a:rPr>
              <a:t>Les Causes</a:t>
            </a:r>
            <a:r>
              <a:rPr lang="fr-FR" sz="2000" u="sng" dirty="0" smtClean="0">
                <a:sym typeface="Calibri"/>
              </a:rPr>
              <a:t>:</a:t>
            </a:r>
          </a:p>
          <a:p>
            <a:pPr algn="just" eaLnBrk="1" fontAlgn="auto" hangingPunct="1">
              <a:spcAft>
                <a:spcPts val="0"/>
              </a:spcAft>
              <a:buFont typeface="Arial"/>
              <a:buChar char="•"/>
              <a:defRPr/>
            </a:pPr>
            <a:endParaRPr lang="fr-FR" sz="2000" dirty="0">
              <a:sym typeface="Calibri"/>
            </a:endParaRPr>
          </a:p>
          <a:p>
            <a:pPr marL="783771" lvl="1" indent="-326571" algn="just" eaLnBrk="1" fontAlgn="auto" hangingPunct="1">
              <a:spcAft>
                <a:spcPts val="0"/>
              </a:spcAft>
              <a:buFont typeface="Arial"/>
              <a:buChar char="–"/>
              <a:defRPr/>
            </a:pPr>
            <a:r>
              <a:rPr lang="fr-FR" sz="2000" dirty="0">
                <a:sym typeface="Calibri"/>
              </a:rPr>
              <a:t>Lenteur et encombrement des tribunaux</a:t>
            </a:r>
          </a:p>
          <a:p>
            <a:pPr marL="783771" lvl="1" indent="-326571" algn="just" eaLnBrk="1" fontAlgn="auto" hangingPunct="1">
              <a:spcAft>
                <a:spcPts val="0"/>
              </a:spcAft>
              <a:buFont typeface="Arial"/>
              <a:buChar char="–"/>
              <a:defRPr/>
            </a:pPr>
            <a:r>
              <a:rPr lang="fr-FR" sz="2000" dirty="0" smtClean="0">
                <a:sym typeface="Calibri"/>
              </a:rPr>
              <a:t>Revirements </a:t>
            </a:r>
            <a:r>
              <a:rPr lang="fr-FR" sz="2000" dirty="0">
                <a:sym typeface="Calibri"/>
              </a:rPr>
              <a:t>de jurisprudence et imprévisibilité des décisions de justice</a:t>
            </a:r>
          </a:p>
          <a:p>
            <a:pPr marL="783771" lvl="1" indent="-326571" algn="just" eaLnBrk="1" fontAlgn="auto" hangingPunct="1">
              <a:spcAft>
                <a:spcPts val="0"/>
              </a:spcAft>
              <a:buFont typeface="Arial"/>
              <a:buChar char="–"/>
              <a:defRPr/>
            </a:pPr>
            <a:r>
              <a:rPr lang="fr-FR" sz="2000" dirty="0">
                <a:sym typeface="Calibri"/>
              </a:rPr>
              <a:t> </a:t>
            </a:r>
            <a:r>
              <a:rPr lang="fr-FR" sz="2000" dirty="0" smtClean="0">
                <a:sym typeface="Calibri"/>
              </a:rPr>
              <a:t>Volonté </a:t>
            </a:r>
            <a:r>
              <a:rPr lang="fr-FR" sz="2000" dirty="0">
                <a:sym typeface="Calibri"/>
              </a:rPr>
              <a:t>d’apaisement des conflits( </a:t>
            </a:r>
            <a:r>
              <a:rPr lang="fr-FR" sz="2000" i="1" dirty="0">
                <a:sym typeface="Calibri"/>
              </a:rPr>
              <a:t>dans le monde des affaires notamment</a:t>
            </a:r>
            <a:r>
              <a:rPr lang="fr-FR" sz="2000" dirty="0">
                <a:sym typeface="Calibri"/>
              </a:rPr>
              <a:t>)</a:t>
            </a:r>
          </a:p>
          <a:p>
            <a:pPr algn="just" eaLnBrk="1" fontAlgn="auto" hangingPunct="1">
              <a:spcAft>
                <a:spcPts val="0"/>
              </a:spcAft>
              <a:buFont typeface="Arial"/>
              <a:buChar char="•"/>
              <a:defRPr/>
            </a:pPr>
            <a:endParaRPr lang="fr-FR" sz="2000" dirty="0">
              <a:sym typeface="Calibri"/>
            </a:endParaRPr>
          </a:p>
          <a:p>
            <a:pPr algn="just" eaLnBrk="1" fontAlgn="auto" hangingPunct="1">
              <a:spcAft>
                <a:spcPts val="0"/>
              </a:spcAft>
              <a:buFont typeface="Arial"/>
              <a:buChar char="•"/>
              <a:defRPr/>
            </a:pPr>
            <a:r>
              <a:rPr lang="fr-FR" sz="2000" dirty="0">
                <a:sym typeface="Calibri"/>
              </a:rPr>
              <a:t>Directive UE « Règlement extrajudiciaire des litiges » du 21 mai 2013(2013/11/UE</a:t>
            </a:r>
            <a:r>
              <a:rPr lang="fr-FR" sz="2000" dirty="0" smtClean="0">
                <a:sym typeface="Calibri"/>
              </a:rPr>
              <a:t>)</a:t>
            </a:r>
          </a:p>
          <a:p>
            <a:pPr algn="just" eaLnBrk="1" fontAlgn="auto" hangingPunct="1">
              <a:spcAft>
                <a:spcPts val="0"/>
              </a:spcAft>
              <a:buFont typeface="Arial"/>
              <a:buChar char="•"/>
              <a:defRPr/>
            </a:pPr>
            <a:endParaRPr lang="fr-FR" sz="2000" dirty="0">
              <a:sym typeface="Calibri"/>
            </a:endParaRPr>
          </a:p>
          <a:p>
            <a:pPr algn="just" eaLnBrk="1" fontAlgn="auto" hangingPunct="1">
              <a:spcAft>
                <a:spcPts val="0"/>
              </a:spcAft>
              <a:buFont typeface="Arial"/>
              <a:buChar char="•"/>
              <a:defRPr/>
            </a:pPr>
            <a:r>
              <a:rPr lang="fr-FR" sz="2000" dirty="0">
                <a:sym typeface="Calibri"/>
              </a:rPr>
              <a:t>Les MARD existaient déjà avant la loi « J21 », mais cette loi a apporté des améliorations et des corrections.</a:t>
            </a:r>
          </a:p>
          <a:p>
            <a:pPr algn="just" eaLnBrk="1" fontAlgn="auto" hangingPunct="1">
              <a:spcAft>
                <a:spcPts val="0"/>
              </a:spcAft>
              <a:buFont typeface="Arial"/>
              <a:buChar char="•"/>
              <a:defRPr/>
            </a:pPr>
            <a:endParaRPr lang="fr-FR" dirty="0">
              <a:sym typeface="Calibri"/>
            </a:endParaRPr>
          </a:p>
        </p:txBody>
      </p:sp>
    </p:spTree>
  </p:cSld>
  <p:clrMapOvr>
    <a:masterClrMapping/>
  </p:clrMapOvr>
  <p:transition spd="med"/>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Autofit/>
          </a:bodyPr>
          <a:lstStyle/>
          <a:p>
            <a:pPr eaLnBrk="1" fontAlgn="auto" hangingPunct="1">
              <a:spcBef>
                <a:spcPts val="0"/>
              </a:spcBef>
              <a:spcAft>
                <a:spcPts val="0"/>
              </a:spcAft>
              <a:defRPr/>
            </a:pPr>
            <a:r>
              <a:rPr lang="fr-FR" sz="3200" dirty="0" smtClean="0">
                <a:sym typeface="Calibri"/>
              </a:rPr>
              <a:t>III. Favoriser les MARD </a:t>
            </a:r>
            <a:endParaRPr lang="fr-FR" sz="3200" dirty="0">
              <a:sym typeface="Calibri"/>
            </a:endParaRPr>
          </a:p>
        </p:txBody>
      </p:sp>
      <p:sp>
        <p:nvSpPr>
          <p:cNvPr id="3" name="Espace réservé du texte 2"/>
          <p:cNvSpPr>
            <a:spLocks noGrp="1"/>
          </p:cNvSpPr>
          <p:nvPr>
            <p:ph type="body" idx="1"/>
          </p:nvPr>
        </p:nvSpPr>
        <p:spPr/>
        <p:style>
          <a:lnRef idx="2">
            <a:schemeClr val="accent2"/>
          </a:lnRef>
          <a:fillRef idx="1">
            <a:schemeClr val="lt1"/>
          </a:fillRef>
          <a:effectRef idx="0">
            <a:schemeClr val="accent2"/>
          </a:effectRef>
          <a:fontRef idx="minor">
            <a:schemeClr val="dk1"/>
          </a:fontRef>
        </p:style>
        <p:txBody>
          <a:bodyPr>
            <a:normAutofit/>
          </a:bodyPr>
          <a:lstStyle/>
          <a:p>
            <a:pPr algn="just" eaLnBrk="1" fontAlgn="auto" hangingPunct="1">
              <a:spcAft>
                <a:spcPts val="0"/>
              </a:spcAft>
              <a:buFont typeface="Arial"/>
              <a:buChar char="•"/>
              <a:defRPr/>
            </a:pPr>
            <a:endParaRPr lang="fr-FR" dirty="0">
              <a:sym typeface="Calibri"/>
            </a:endParaRPr>
          </a:p>
          <a:p>
            <a:pPr eaLnBrk="1" fontAlgn="auto" hangingPunct="1">
              <a:spcAft>
                <a:spcPts val="0"/>
              </a:spcAft>
              <a:buFont typeface="Arial"/>
              <a:buChar char="•"/>
              <a:defRPr/>
            </a:pPr>
            <a:r>
              <a:rPr lang="fr-FR" sz="1900" i="1" dirty="0">
                <a:sym typeface="Calibri"/>
              </a:rPr>
              <a:t> Phénomène de contractualisation de la justice</a:t>
            </a:r>
          </a:p>
          <a:p>
            <a:pPr eaLnBrk="1" fontAlgn="auto" hangingPunct="1">
              <a:spcAft>
                <a:spcPts val="0"/>
              </a:spcAft>
              <a:buFont typeface="Arial"/>
              <a:buChar char="•"/>
              <a:defRPr/>
            </a:pPr>
            <a:endParaRPr lang="fr-FR" sz="1900" i="1" dirty="0">
              <a:sym typeface="Calibri"/>
            </a:endParaRPr>
          </a:p>
          <a:p>
            <a:pPr eaLnBrk="1" fontAlgn="auto" hangingPunct="1">
              <a:spcAft>
                <a:spcPts val="0"/>
              </a:spcAft>
              <a:buFont typeface="Arial"/>
              <a:buChar char="•"/>
              <a:defRPr/>
            </a:pPr>
            <a:endParaRPr lang="fr-FR" sz="1900" i="1" dirty="0">
              <a:sym typeface="Calibri"/>
            </a:endParaRPr>
          </a:p>
          <a:p>
            <a:pPr lvl="2" eaLnBrk="1" fontAlgn="auto" hangingPunct="1">
              <a:spcAft>
                <a:spcPts val="0"/>
              </a:spcAft>
              <a:buFont typeface="Arial"/>
              <a:buChar char="•"/>
              <a:defRPr/>
            </a:pPr>
            <a:r>
              <a:rPr lang="fr-FR" sz="1900" i="1" dirty="0" smtClean="0">
                <a:sym typeface="Calibri"/>
              </a:rPr>
              <a:t>ARBITRAGE (3.1),</a:t>
            </a:r>
            <a:endParaRPr lang="fr-FR" sz="1900" i="1" dirty="0">
              <a:sym typeface="Calibri"/>
            </a:endParaRPr>
          </a:p>
          <a:p>
            <a:pPr lvl="2" eaLnBrk="1" fontAlgn="auto" hangingPunct="1">
              <a:spcAft>
                <a:spcPts val="0"/>
              </a:spcAft>
              <a:buFont typeface="Arial"/>
              <a:buChar char="•"/>
              <a:defRPr/>
            </a:pPr>
            <a:r>
              <a:rPr lang="fr-FR" sz="1900" i="1" dirty="0" smtClean="0">
                <a:sym typeface="Calibri"/>
              </a:rPr>
              <a:t>TRANSACTION (3.2),</a:t>
            </a:r>
            <a:endParaRPr lang="fr-FR" sz="1900" i="1" dirty="0">
              <a:sym typeface="Calibri"/>
            </a:endParaRPr>
          </a:p>
          <a:p>
            <a:pPr lvl="2" eaLnBrk="1" fontAlgn="auto" hangingPunct="1">
              <a:spcAft>
                <a:spcPts val="0"/>
              </a:spcAft>
              <a:buFont typeface="Arial"/>
              <a:buChar char="•"/>
              <a:defRPr/>
            </a:pPr>
            <a:r>
              <a:rPr lang="fr-FR" sz="1900" i="1" dirty="0" smtClean="0">
                <a:sym typeface="Calibri"/>
              </a:rPr>
              <a:t>MEDIATION (3.3),</a:t>
            </a:r>
            <a:endParaRPr lang="fr-FR" sz="1900" i="1" dirty="0">
              <a:sym typeface="Calibri"/>
            </a:endParaRPr>
          </a:p>
          <a:p>
            <a:pPr lvl="2" eaLnBrk="1" fontAlgn="auto" hangingPunct="1">
              <a:spcAft>
                <a:spcPts val="0"/>
              </a:spcAft>
              <a:buFont typeface="Arial"/>
              <a:buChar char="•"/>
              <a:defRPr/>
            </a:pPr>
            <a:r>
              <a:rPr lang="fr-FR" sz="1900" i="1" dirty="0" smtClean="0">
                <a:sym typeface="Calibri"/>
              </a:rPr>
              <a:t>CONCILIATION (3.4),</a:t>
            </a:r>
            <a:endParaRPr lang="fr-FR" sz="1900" i="1" dirty="0">
              <a:sym typeface="Calibri"/>
            </a:endParaRPr>
          </a:p>
          <a:p>
            <a:pPr lvl="2" eaLnBrk="1" fontAlgn="auto" hangingPunct="1">
              <a:spcAft>
                <a:spcPts val="0"/>
              </a:spcAft>
              <a:buFont typeface="Arial"/>
              <a:buChar char="•"/>
              <a:defRPr/>
            </a:pPr>
            <a:r>
              <a:rPr lang="fr-FR" sz="1900" i="1" dirty="0" smtClean="0">
                <a:sym typeface="Calibri"/>
              </a:rPr>
              <a:t>PROCEDURE PARTICIPATIVE (3.5). </a:t>
            </a:r>
            <a:endParaRPr lang="fr-FR" sz="1900" i="1" dirty="0">
              <a:sym typeface="Calibri"/>
            </a:endParaRPr>
          </a:p>
          <a:p>
            <a:pPr eaLnBrk="1" fontAlgn="auto" hangingPunct="1">
              <a:spcAft>
                <a:spcPts val="0"/>
              </a:spcAft>
              <a:buFont typeface="Arial"/>
              <a:buChar char="•"/>
              <a:defRPr/>
            </a:pPr>
            <a:endParaRPr lang="fr-FR" dirty="0">
              <a:sym typeface="Calibri"/>
            </a:endParaRPr>
          </a:p>
        </p:txBody>
      </p:sp>
    </p:spTree>
  </p:cSld>
  <p:clrMapOvr>
    <a:masterClrMapping/>
  </p:clrMapOvr>
  <p:transition spd="med"/>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Autofit/>
          </a:bodyPr>
          <a:lstStyle/>
          <a:p>
            <a:pPr eaLnBrk="1" fontAlgn="auto" hangingPunct="1">
              <a:spcBef>
                <a:spcPts val="0"/>
              </a:spcBef>
              <a:spcAft>
                <a:spcPts val="0"/>
              </a:spcAft>
              <a:defRPr/>
            </a:pPr>
            <a:r>
              <a:rPr lang="fr-FR" sz="3200" dirty="0" smtClean="0">
                <a:sym typeface="Calibri"/>
              </a:rPr>
              <a:t>3.1. L’ARBITRAGE</a:t>
            </a:r>
            <a:endParaRPr lang="fr-FR" sz="3200" dirty="0">
              <a:sym typeface="Calibri"/>
            </a:endParaRPr>
          </a:p>
        </p:txBody>
      </p:sp>
      <p:sp>
        <p:nvSpPr>
          <p:cNvPr id="3" name="Espace réservé du texte 2"/>
          <p:cNvSpPr>
            <a:spLocks noGrp="1"/>
          </p:cNvSpPr>
          <p:nvPr>
            <p:ph type="body" idx="1"/>
          </p:nvPr>
        </p:nvSpPr>
        <p:spPr/>
        <p:style>
          <a:lnRef idx="2">
            <a:schemeClr val="accent2"/>
          </a:lnRef>
          <a:fillRef idx="1">
            <a:schemeClr val="lt1"/>
          </a:fillRef>
          <a:effectRef idx="0">
            <a:schemeClr val="accent2"/>
          </a:effectRef>
          <a:fontRef idx="minor">
            <a:schemeClr val="dk1"/>
          </a:fontRef>
        </p:style>
        <p:txBody>
          <a:bodyPr>
            <a:normAutofit fontScale="47500" lnSpcReduction="20000"/>
          </a:bodyPr>
          <a:lstStyle/>
          <a:p>
            <a:pPr algn="just" eaLnBrk="1" fontAlgn="auto" hangingPunct="1">
              <a:spcAft>
                <a:spcPts val="0"/>
              </a:spcAft>
              <a:buFont typeface="Arial"/>
              <a:buChar char="•"/>
              <a:defRPr/>
            </a:pPr>
            <a:r>
              <a:rPr lang="fr-FR" dirty="0">
                <a:sym typeface="Calibri"/>
              </a:rPr>
              <a:t>Mode alternatif de règlement d’un différend par une autorité non </a:t>
            </a:r>
            <a:r>
              <a:rPr lang="fr-FR" dirty="0" smtClean="0">
                <a:sym typeface="Calibri"/>
              </a:rPr>
              <a:t>étatique (</a:t>
            </a:r>
            <a:r>
              <a:rPr lang="fr-FR" dirty="0">
                <a:sym typeface="Calibri"/>
              </a:rPr>
              <a:t>Arbitre) qui tient son pouvoir de juger de la convention des parties.</a:t>
            </a:r>
          </a:p>
          <a:p>
            <a:pPr algn="just" eaLnBrk="1" fontAlgn="auto" hangingPunct="1">
              <a:spcAft>
                <a:spcPts val="0"/>
              </a:spcAft>
              <a:buFont typeface="Arial"/>
              <a:buChar char="•"/>
              <a:defRPr/>
            </a:pPr>
            <a:r>
              <a:rPr lang="fr-FR" i="1" dirty="0">
                <a:sym typeface="Calibri"/>
              </a:rPr>
              <a:t>L’arbitre est un véritable juge ce qui n’est pas le cas du conciliateur, du médiateur ou de l’avocat lors d’une procédure participative.</a:t>
            </a:r>
            <a:endParaRPr lang="fr-FR" dirty="0">
              <a:sym typeface="Calibri"/>
            </a:endParaRPr>
          </a:p>
          <a:p>
            <a:pPr marL="0" indent="0" algn="just" eaLnBrk="1" fontAlgn="auto" hangingPunct="1">
              <a:spcAft>
                <a:spcPts val="0"/>
              </a:spcAft>
              <a:buFont typeface="Arial"/>
              <a:buNone/>
              <a:defRPr/>
            </a:pPr>
            <a:r>
              <a:rPr lang="fr-FR" i="1" dirty="0">
                <a:sym typeface="Calibri"/>
              </a:rPr>
              <a:t> </a:t>
            </a:r>
            <a:endParaRPr lang="fr-FR" dirty="0">
              <a:sym typeface="Calibri"/>
            </a:endParaRPr>
          </a:p>
          <a:p>
            <a:pPr algn="just" eaLnBrk="1" fontAlgn="auto" hangingPunct="1">
              <a:spcAft>
                <a:spcPts val="0"/>
              </a:spcAft>
              <a:buFont typeface="Arial"/>
              <a:buChar char="•"/>
              <a:defRPr/>
            </a:pPr>
            <a:r>
              <a:rPr lang="fr-FR" dirty="0">
                <a:sym typeface="Calibri"/>
              </a:rPr>
              <a:t>La loi </a:t>
            </a:r>
            <a:r>
              <a:rPr lang="fr-FR" dirty="0" smtClean="0">
                <a:sym typeface="Calibri"/>
              </a:rPr>
              <a:t>  « J21</a:t>
            </a:r>
            <a:r>
              <a:rPr lang="fr-FR" dirty="0">
                <a:sym typeface="Calibri"/>
              </a:rPr>
              <a:t> » généralise l’arbitrage à tous les domaines</a:t>
            </a:r>
          </a:p>
          <a:p>
            <a:pPr algn="just" eaLnBrk="1" fontAlgn="auto" hangingPunct="1">
              <a:spcAft>
                <a:spcPts val="0"/>
              </a:spcAft>
              <a:buFont typeface="Arial"/>
              <a:buChar char="•"/>
              <a:defRPr/>
            </a:pPr>
            <a:endParaRPr lang="fr-FR" i="1" dirty="0" smtClean="0">
              <a:sym typeface="Calibri"/>
            </a:endParaRPr>
          </a:p>
          <a:p>
            <a:pPr algn="just" eaLnBrk="1" fontAlgn="auto" hangingPunct="1">
              <a:spcAft>
                <a:spcPts val="0"/>
              </a:spcAft>
              <a:buFont typeface="Arial"/>
              <a:buChar char="•"/>
              <a:defRPr/>
            </a:pPr>
            <a:r>
              <a:rPr lang="fr-FR" i="1" dirty="0" smtClean="0">
                <a:sym typeface="Calibri"/>
              </a:rPr>
              <a:t>Article </a:t>
            </a:r>
            <a:r>
              <a:rPr lang="fr-FR" i="1" dirty="0">
                <a:sym typeface="Calibri"/>
              </a:rPr>
              <a:t>1442 CPC: » La convention d’arbitrage peut prendre la forme d’une clause compromissoire ou d’un compromis »</a:t>
            </a:r>
            <a:endParaRPr lang="fr-FR" dirty="0">
              <a:sym typeface="Calibri"/>
            </a:endParaRPr>
          </a:p>
          <a:p>
            <a:pPr marL="0" indent="0" algn="just" eaLnBrk="1" fontAlgn="auto" hangingPunct="1">
              <a:spcAft>
                <a:spcPts val="0"/>
              </a:spcAft>
              <a:buFont typeface="Arial"/>
              <a:buNone/>
              <a:defRPr/>
            </a:pPr>
            <a:r>
              <a:rPr lang="fr-FR" i="1" dirty="0">
                <a:sym typeface="Calibri"/>
              </a:rPr>
              <a:t> </a:t>
            </a:r>
            <a:endParaRPr lang="fr-FR" dirty="0">
              <a:sym typeface="Calibri"/>
            </a:endParaRPr>
          </a:p>
          <a:p>
            <a:pPr algn="just" eaLnBrk="1" fontAlgn="auto" hangingPunct="1">
              <a:spcAft>
                <a:spcPts val="0"/>
              </a:spcAft>
              <a:buFont typeface="Arial"/>
              <a:buChar char="•"/>
              <a:defRPr/>
            </a:pPr>
            <a:r>
              <a:rPr lang="fr-FR" b="1" i="1" dirty="0">
                <a:sym typeface="Calibri"/>
              </a:rPr>
              <a:t>Clause</a:t>
            </a:r>
            <a:r>
              <a:rPr lang="fr-FR" i="1" dirty="0">
                <a:sym typeface="Calibri"/>
              </a:rPr>
              <a:t> </a:t>
            </a:r>
            <a:r>
              <a:rPr lang="fr-FR" b="1" i="1" dirty="0">
                <a:sym typeface="Calibri"/>
              </a:rPr>
              <a:t>compromissoire</a:t>
            </a:r>
            <a:r>
              <a:rPr lang="fr-FR" i="1" dirty="0">
                <a:sym typeface="Calibri"/>
              </a:rPr>
              <a:t>: engagement préalable des parties à se soumettre, </a:t>
            </a:r>
            <a:r>
              <a:rPr lang="fr-FR" i="1" u="sng" dirty="0">
                <a:sym typeface="Calibri"/>
              </a:rPr>
              <a:t>avant</a:t>
            </a:r>
            <a:r>
              <a:rPr lang="fr-FR" i="1" dirty="0">
                <a:sym typeface="Calibri"/>
              </a:rPr>
              <a:t> </a:t>
            </a:r>
            <a:r>
              <a:rPr lang="fr-FR" i="1" u="sng" dirty="0">
                <a:sym typeface="Calibri"/>
              </a:rPr>
              <a:t>tout litige</a:t>
            </a:r>
            <a:r>
              <a:rPr lang="fr-FR" i="1" dirty="0">
                <a:sym typeface="Calibri"/>
              </a:rPr>
              <a:t>, à l’arbitrage.</a:t>
            </a:r>
            <a:endParaRPr lang="fr-FR" dirty="0">
              <a:sym typeface="Calibri"/>
            </a:endParaRPr>
          </a:p>
          <a:p>
            <a:pPr algn="just" eaLnBrk="1" fontAlgn="auto" hangingPunct="1">
              <a:spcAft>
                <a:spcPts val="0"/>
              </a:spcAft>
              <a:buFont typeface="Arial"/>
              <a:buChar char="•"/>
              <a:defRPr/>
            </a:pPr>
            <a:r>
              <a:rPr lang="fr-FR" b="1" i="1" dirty="0">
                <a:sym typeface="Calibri"/>
              </a:rPr>
              <a:t>Compromis</a:t>
            </a:r>
            <a:r>
              <a:rPr lang="fr-FR" i="1" dirty="0">
                <a:sym typeface="Calibri"/>
              </a:rPr>
              <a:t>: engagement des parties à un litige </a:t>
            </a:r>
            <a:r>
              <a:rPr lang="fr-FR" i="1" u="sng" dirty="0">
                <a:sym typeface="Calibri"/>
              </a:rPr>
              <a:t>né</a:t>
            </a:r>
            <a:r>
              <a:rPr lang="fr-FR" i="1" dirty="0">
                <a:sym typeface="Calibri"/>
              </a:rPr>
              <a:t> de soumettre celui-ci à l’arbitrage</a:t>
            </a:r>
            <a:endParaRPr lang="fr-FR" dirty="0">
              <a:sym typeface="Calibri"/>
            </a:endParaRPr>
          </a:p>
          <a:p>
            <a:pPr marL="0" indent="0" algn="just" eaLnBrk="1" fontAlgn="auto" hangingPunct="1">
              <a:spcAft>
                <a:spcPts val="0"/>
              </a:spcAft>
              <a:buFont typeface="Arial"/>
              <a:buNone/>
              <a:defRPr/>
            </a:pPr>
            <a:r>
              <a:rPr lang="fr-FR" i="1" dirty="0">
                <a:sym typeface="Calibri"/>
              </a:rPr>
              <a:t> </a:t>
            </a:r>
            <a:endParaRPr lang="fr-FR" dirty="0">
              <a:sym typeface="Calibri"/>
            </a:endParaRPr>
          </a:p>
          <a:p>
            <a:pPr algn="just" eaLnBrk="1" fontAlgn="auto" hangingPunct="1">
              <a:spcAft>
                <a:spcPts val="0"/>
              </a:spcAft>
              <a:buFont typeface="Arial"/>
              <a:buChar char="•"/>
              <a:defRPr/>
            </a:pPr>
            <a:r>
              <a:rPr lang="fr-FR" b="1" dirty="0">
                <a:sym typeface="Calibri"/>
              </a:rPr>
              <a:t>Seule</a:t>
            </a:r>
            <a:r>
              <a:rPr lang="fr-FR" dirty="0">
                <a:sym typeface="Calibri"/>
              </a:rPr>
              <a:t> </a:t>
            </a:r>
            <a:r>
              <a:rPr lang="fr-FR" b="1" dirty="0">
                <a:sym typeface="Calibri"/>
              </a:rPr>
              <a:t>limite</a:t>
            </a:r>
            <a:r>
              <a:rPr lang="fr-FR" dirty="0">
                <a:sym typeface="Calibri"/>
              </a:rPr>
              <a:t>: Un arbitrage ne peut être imposé à un </a:t>
            </a:r>
            <a:r>
              <a:rPr lang="fr-FR" dirty="0" smtClean="0">
                <a:sym typeface="Calibri"/>
              </a:rPr>
              <a:t>non-professionnel (clause </a:t>
            </a:r>
            <a:r>
              <a:rPr lang="fr-FR" dirty="0">
                <a:sym typeface="Calibri"/>
              </a:rPr>
              <a:t>inopposable)</a:t>
            </a:r>
          </a:p>
          <a:p>
            <a:pPr algn="just" eaLnBrk="1" fontAlgn="auto" hangingPunct="1">
              <a:spcAft>
                <a:spcPts val="0"/>
              </a:spcAft>
              <a:buFont typeface="Arial"/>
              <a:buChar char="•"/>
              <a:defRPr/>
            </a:pPr>
            <a:endParaRPr lang="fr-FR" dirty="0">
              <a:sym typeface="Calibri"/>
            </a:endParaRPr>
          </a:p>
          <a:p>
            <a:pPr algn="just" eaLnBrk="1" fontAlgn="auto" hangingPunct="1">
              <a:spcAft>
                <a:spcPts val="0"/>
              </a:spcAft>
              <a:buFont typeface="Arial"/>
              <a:buChar char="•"/>
              <a:defRPr/>
            </a:pPr>
            <a:r>
              <a:rPr lang="fr-FR" b="1" dirty="0">
                <a:sym typeface="Calibri"/>
              </a:rPr>
              <a:t>Issue</a:t>
            </a:r>
            <a:r>
              <a:rPr lang="fr-FR" dirty="0">
                <a:sym typeface="Calibri"/>
              </a:rPr>
              <a:t> </a:t>
            </a:r>
            <a:r>
              <a:rPr lang="fr-FR" b="1" dirty="0">
                <a:sym typeface="Calibri"/>
              </a:rPr>
              <a:t>de</a:t>
            </a:r>
            <a:r>
              <a:rPr lang="fr-FR" dirty="0">
                <a:sym typeface="Calibri"/>
              </a:rPr>
              <a:t> </a:t>
            </a:r>
            <a:r>
              <a:rPr lang="fr-FR" b="1" dirty="0">
                <a:sym typeface="Calibri"/>
              </a:rPr>
              <a:t>l’arbitrage</a:t>
            </a:r>
            <a:r>
              <a:rPr lang="fr-FR" dirty="0">
                <a:sym typeface="Calibri"/>
              </a:rPr>
              <a:t>: Sentence arbitrale </a:t>
            </a:r>
          </a:p>
          <a:p>
            <a:pPr algn="just" eaLnBrk="1" fontAlgn="auto" hangingPunct="1">
              <a:spcAft>
                <a:spcPts val="0"/>
              </a:spcAft>
              <a:buFont typeface="Arial"/>
              <a:buChar char="•"/>
              <a:defRPr/>
            </a:pPr>
            <a:endParaRPr lang="fr-FR" dirty="0">
              <a:sym typeface="Calibri"/>
            </a:endParaRPr>
          </a:p>
        </p:txBody>
      </p:sp>
    </p:spTree>
  </p:cSld>
  <p:clrMapOvr>
    <a:masterClrMapping/>
  </p:clrMapOvr>
  <p:transition spd="med"/>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Autofit/>
          </a:bodyPr>
          <a:lstStyle/>
          <a:p>
            <a:pPr eaLnBrk="1" fontAlgn="auto" hangingPunct="1">
              <a:spcBef>
                <a:spcPts val="0"/>
              </a:spcBef>
              <a:spcAft>
                <a:spcPts val="0"/>
              </a:spcAft>
              <a:defRPr/>
            </a:pPr>
            <a:r>
              <a:rPr lang="fr-FR" sz="3200" dirty="0" smtClean="0">
                <a:sym typeface="Calibri"/>
              </a:rPr>
              <a:t>3.2. LA TRANSACTION</a:t>
            </a:r>
            <a:endParaRPr lang="fr-FR" sz="3200" dirty="0">
              <a:sym typeface="Calibri"/>
            </a:endParaRPr>
          </a:p>
        </p:txBody>
      </p:sp>
      <p:sp>
        <p:nvSpPr>
          <p:cNvPr id="3" name="Espace réservé du texte 2"/>
          <p:cNvSpPr>
            <a:spLocks noGrp="1"/>
          </p:cNvSpPr>
          <p:nvPr>
            <p:ph type="body" idx="1"/>
          </p:nvPr>
        </p:nvSpPr>
        <p:spPr/>
        <p:style>
          <a:lnRef idx="2">
            <a:schemeClr val="accent2"/>
          </a:lnRef>
          <a:fillRef idx="1">
            <a:schemeClr val="lt1"/>
          </a:fillRef>
          <a:effectRef idx="0">
            <a:schemeClr val="accent2"/>
          </a:effectRef>
          <a:fontRef idx="minor">
            <a:schemeClr val="dk1"/>
          </a:fontRef>
        </p:style>
        <p:txBody>
          <a:bodyPr>
            <a:normAutofit fontScale="70000" lnSpcReduction="20000"/>
          </a:bodyPr>
          <a:lstStyle/>
          <a:p>
            <a:pPr algn="just" eaLnBrk="1" fontAlgn="auto" hangingPunct="1">
              <a:spcAft>
                <a:spcPts val="0"/>
              </a:spcAft>
              <a:buFont typeface="Arial"/>
              <a:buChar char="•"/>
              <a:defRPr/>
            </a:pPr>
            <a:r>
              <a:rPr lang="fr-FR" i="1" dirty="0">
                <a:sym typeface="Calibri"/>
              </a:rPr>
              <a:t>Bigot de </a:t>
            </a:r>
            <a:r>
              <a:rPr lang="fr-FR" i="1" dirty="0" err="1">
                <a:sym typeface="Calibri"/>
              </a:rPr>
              <a:t>Préameneu</a:t>
            </a:r>
            <a:r>
              <a:rPr lang="fr-FR" i="1" dirty="0">
                <a:sym typeface="Calibri"/>
              </a:rPr>
              <a:t> (l’un des rédacteurs du code civil) dira qu’elle était le moyen « le plus heureux » pour mettre fin aux différends</a:t>
            </a:r>
            <a:endParaRPr lang="fr-FR" dirty="0">
              <a:sym typeface="Calibri"/>
            </a:endParaRPr>
          </a:p>
          <a:p>
            <a:pPr algn="just" eaLnBrk="1" fontAlgn="auto" hangingPunct="1">
              <a:spcAft>
                <a:spcPts val="0"/>
              </a:spcAft>
              <a:buFont typeface="Arial"/>
              <a:buChar char="•"/>
              <a:defRPr/>
            </a:pPr>
            <a:endParaRPr lang="fr-FR" dirty="0">
              <a:sym typeface="Calibri"/>
            </a:endParaRPr>
          </a:p>
          <a:p>
            <a:pPr algn="just" eaLnBrk="1" fontAlgn="auto" hangingPunct="1">
              <a:spcAft>
                <a:spcPts val="0"/>
              </a:spcAft>
              <a:buFont typeface="Arial"/>
              <a:buChar char="•"/>
              <a:defRPr/>
            </a:pPr>
            <a:r>
              <a:rPr lang="fr-FR" i="1" dirty="0">
                <a:sym typeface="Calibri"/>
              </a:rPr>
              <a:t>Article 2044 CC: La transaction est un contrat par lequel les parties, par des concessions réciproques, terminent une contestation née, ou préviennent une contestation à naître.</a:t>
            </a:r>
            <a:endParaRPr lang="fr-FR" dirty="0">
              <a:sym typeface="Calibri"/>
            </a:endParaRPr>
          </a:p>
          <a:p>
            <a:pPr algn="just" eaLnBrk="1" fontAlgn="auto" hangingPunct="1">
              <a:spcAft>
                <a:spcPts val="0"/>
              </a:spcAft>
              <a:buFont typeface="Arial"/>
              <a:buChar char="•"/>
              <a:defRPr/>
            </a:pPr>
            <a:endParaRPr lang="fr-FR" dirty="0">
              <a:sym typeface="Calibri"/>
            </a:endParaRPr>
          </a:p>
          <a:p>
            <a:pPr algn="just" eaLnBrk="1" fontAlgn="auto" hangingPunct="1">
              <a:spcAft>
                <a:spcPts val="0"/>
              </a:spcAft>
              <a:buFont typeface="Arial"/>
              <a:buChar char="•"/>
              <a:defRPr/>
            </a:pPr>
            <a:r>
              <a:rPr lang="fr-FR" dirty="0">
                <a:sym typeface="Calibri"/>
              </a:rPr>
              <a:t>La transaction a un caractère définitif et empêche l’introduction d’une nouvelle procédure ayant le même objet</a:t>
            </a:r>
            <a:r>
              <a:rPr lang="fr-FR" dirty="0" smtClean="0">
                <a:sym typeface="Calibri"/>
              </a:rPr>
              <a:t>.</a:t>
            </a:r>
          </a:p>
          <a:p>
            <a:pPr algn="just" eaLnBrk="1" fontAlgn="auto" hangingPunct="1">
              <a:spcAft>
                <a:spcPts val="0"/>
              </a:spcAft>
              <a:buFont typeface="Arial"/>
              <a:buChar char="•"/>
              <a:defRPr/>
            </a:pPr>
            <a:endParaRPr lang="fr-FR" dirty="0">
              <a:sym typeface="Calibri"/>
            </a:endParaRPr>
          </a:p>
          <a:p>
            <a:pPr algn="just" eaLnBrk="1" fontAlgn="auto" hangingPunct="1">
              <a:spcAft>
                <a:spcPts val="0"/>
              </a:spcAft>
              <a:buFont typeface="Arial"/>
              <a:buChar char="•"/>
              <a:defRPr/>
            </a:pPr>
            <a:r>
              <a:rPr lang="fr-FR" i="1" dirty="0">
                <a:sym typeface="Calibri"/>
              </a:rPr>
              <a:t>Souvent utilisée dans les litige du travail, du commerce ou de l’assurance</a:t>
            </a:r>
            <a:endParaRPr lang="fr-FR" dirty="0">
              <a:sym typeface="Calibri"/>
            </a:endParaRPr>
          </a:p>
          <a:p>
            <a:pPr algn="just" eaLnBrk="1" fontAlgn="auto" hangingPunct="1">
              <a:spcAft>
                <a:spcPts val="0"/>
              </a:spcAft>
              <a:buFont typeface="Arial"/>
              <a:buChar char="•"/>
              <a:defRPr/>
            </a:pPr>
            <a:endParaRPr lang="fr-FR" dirty="0">
              <a:sym typeface="Calibri"/>
            </a:endParaRPr>
          </a:p>
        </p:txBody>
      </p:sp>
    </p:spTree>
  </p:cSld>
  <p:clrMapOvr>
    <a:masterClrMapping/>
  </p:clrMapOvr>
  <p:transition spd="med"/>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Autofit/>
          </a:bodyPr>
          <a:lstStyle/>
          <a:p>
            <a:pPr eaLnBrk="1" fontAlgn="auto" hangingPunct="1">
              <a:spcBef>
                <a:spcPts val="0"/>
              </a:spcBef>
              <a:spcAft>
                <a:spcPts val="0"/>
              </a:spcAft>
              <a:defRPr/>
            </a:pPr>
            <a:r>
              <a:rPr lang="fr-FR" sz="3200" dirty="0" smtClean="0">
                <a:sym typeface="Calibri"/>
              </a:rPr>
              <a:t>3.3. LA MEDIATION</a:t>
            </a:r>
            <a:endParaRPr lang="fr-FR" sz="3200" dirty="0">
              <a:sym typeface="Calibri"/>
            </a:endParaRPr>
          </a:p>
        </p:txBody>
      </p:sp>
      <p:sp>
        <p:nvSpPr>
          <p:cNvPr id="3" name="Espace réservé du texte 2"/>
          <p:cNvSpPr>
            <a:spLocks noGrp="1"/>
          </p:cNvSpPr>
          <p:nvPr>
            <p:ph type="body" idx="1"/>
          </p:nvPr>
        </p:nvSpPr>
        <p:spPr/>
        <p:style>
          <a:lnRef idx="2">
            <a:schemeClr val="accent2"/>
          </a:lnRef>
          <a:fillRef idx="1">
            <a:schemeClr val="lt1"/>
          </a:fillRef>
          <a:effectRef idx="0">
            <a:schemeClr val="accent2"/>
          </a:effectRef>
          <a:fontRef idx="minor">
            <a:schemeClr val="dk1"/>
          </a:fontRef>
        </p:style>
        <p:txBody>
          <a:bodyPr>
            <a:normAutofit fontScale="70000" lnSpcReduction="20000"/>
          </a:bodyPr>
          <a:lstStyle/>
          <a:p>
            <a:pPr algn="just" eaLnBrk="1" fontAlgn="auto" hangingPunct="1">
              <a:spcAft>
                <a:spcPts val="0"/>
              </a:spcAft>
              <a:buFont typeface="Arial"/>
              <a:buChar char="•"/>
              <a:defRPr/>
            </a:pPr>
            <a:r>
              <a:rPr lang="fr-FR" b="1" i="1" dirty="0">
                <a:sym typeface="Calibri"/>
              </a:rPr>
              <a:t>Médiation judiciaire ou </a:t>
            </a:r>
            <a:r>
              <a:rPr lang="fr-FR" b="1" i="1" dirty="0" smtClean="0">
                <a:sym typeface="Calibri"/>
              </a:rPr>
              <a:t>conventionnelle</a:t>
            </a:r>
            <a:endParaRPr lang="fr-FR" dirty="0">
              <a:sym typeface="Calibri"/>
            </a:endParaRPr>
          </a:p>
          <a:p>
            <a:pPr algn="just" eaLnBrk="1" fontAlgn="auto" hangingPunct="1">
              <a:spcAft>
                <a:spcPts val="0"/>
              </a:spcAft>
              <a:buFont typeface="Arial"/>
              <a:buChar char="•"/>
              <a:defRPr/>
            </a:pPr>
            <a:endParaRPr lang="fr-FR" dirty="0">
              <a:sym typeface="Calibri"/>
            </a:endParaRPr>
          </a:p>
          <a:p>
            <a:pPr algn="just" eaLnBrk="1" fontAlgn="auto" hangingPunct="1">
              <a:spcAft>
                <a:spcPts val="0"/>
              </a:spcAft>
              <a:buFont typeface="Arial"/>
              <a:buChar char="•"/>
              <a:defRPr/>
            </a:pPr>
            <a:r>
              <a:rPr lang="fr-FR" b="1" i="1" dirty="0">
                <a:sym typeface="Calibri"/>
              </a:rPr>
              <a:t>Judiciaire: </a:t>
            </a:r>
            <a:r>
              <a:rPr lang="fr-FR" i="1" dirty="0">
                <a:sym typeface="Calibri"/>
              </a:rPr>
              <a:t>Possibilité pour un tribunal avec l’accord des parties de désigner un médiateur chargé de les rapprocher  pour parvenir à une solution  sans jugement. En cas d’accord, le tribunal homologue la convention</a:t>
            </a:r>
            <a:r>
              <a:rPr lang="fr-FR" i="1" dirty="0" smtClean="0">
                <a:sym typeface="Calibri"/>
              </a:rPr>
              <a:t>.</a:t>
            </a:r>
          </a:p>
          <a:p>
            <a:pPr algn="just" eaLnBrk="1" fontAlgn="auto" hangingPunct="1">
              <a:spcAft>
                <a:spcPts val="0"/>
              </a:spcAft>
              <a:buFont typeface="Arial"/>
              <a:buChar char="•"/>
              <a:defRPr/>
            </a:pPr>
            <a:endParaRPr lang="fr-FR" dirty="0">
              <a:sym typeface="Calibri"/>
            </a:endParaRPr>
          </a:p>
          <a:p>
            <a:pPr algn="just" eaLnBrk="1" fontAlgn="auto" hangingPunct="1">
              <a:spcAft>
                <a:spcPts val="0"/>
              </a:spcAft>
              <a:buFont typeface="Arial"/>
              <a:buChar char="•"/>
              <a:defRPr/>
            </a:pPr>
            <a:r>
              <a:rPr lang="fr-FR" b="1" i="1" dirty="0">
                <a:sym typeface="Calibri"/>
              </a:rPr>
              <a:t>Conventionnelle:</a:t>
            </a:r>
            <a:r>
              <a:rPr lang="fr-FR" i="1" dirty="0">
                <a:sym typeface="Calibri"/>
              </a:rPr>
              <a:t> les parties tentent de parvenir à un accord en dehors de toute procédure judiciaire avec l’aide d’un tiers choisi par elles et qui accomplit sa mission avec </a:t>
            </a:r>
            <a:r>
              <a:rPr lang="fr-FR" i="1" u="sng" dirty="0">
                <a:sym typeface="Calibri"/>
              </a:rPr>
              <a:t>impartialité</a:t>
            </a:r>
            <a:r>
              <a:rPr lang="fr-FR" i="1" dirty="0">
                <a:sym typeface="Calibri"/>
              </a:rPr>
              <a:t>, </a:t>
            </a:r>
            <a:r>
              <a:rPr lang="fr-FR" i="1" u="sng" dirty="0">
                <a:sym typeface="Calibri"/>
              </a:rPr>
              <a:t>compétence</a:t>
            </a:r>
            <a:r>
              <a:rPr lang="fr-FR" i="1" dirty="0">
                <a:sym typeface="Calibri"/>
              </a:rPr>
              <a:t> et </a:t>
            </a:r>
            <a:r>
              <a:rPr lang="fr-FR" i="1" u="sng" dirty="0">
                <a:sym typeface="Calibri"/>
              </a:rPr>
              <a:t>diligence(</a:t>
            </a:r>
            <a:r>
              <a:rPr lang="fr-FR" i="1" dirty="0">
                <a:sym typeface="Calibri"/>
              </a:rPr>
              <a:t> art. 1530 CPC)</a:t>
            </a:r>
            <a:endParaRPr lang="fr-FR" dirty="0">
              <a:sym typeface="Calibri"/>
            </a:endParaRPr>
          </a:p>
          <a:p>
            <a:pPr algn="just" eaLnBrk="1" fontAlgn="auto" hangingPunct="1">
              <a:spcAft>
                <a:spcPts val="0"/>
              </a:spcAft>
              <a:buFont typeface="Arial"/>
              <a:buChar char="•"/>
              <a:defRPr/>
            </a:pPr>
            <a:endParaRPr lang="fr-FR" dirty="0">
              <a:sym typeface="Calibri"/>
            </a:endParaRPr>
          </a:p>
          <a:p>
            <a:pPr algn="just" eaLnBrk="1" fontAlgn="auto" hangingPunct="1">
              <a:spcAft>
                <a:spcPts val="0"/>
              </a:spcAft>
              <a:buFont typeface="Arial"/>
              <a:buChar char="•"/>
              <a:defRPr/>
            </a:pPr>
            <a:r>
              <a:rPr lang="fr-FR" i="1" dirty="0">
                <a:sym typeface="Calibri"/>
              </a:rPr>
              <a:t>La loi  « </a:t>
            </a:r>
            <a:r>
              <a:rPr lang="fr-FR" i="1" dirty="0" smtClean="0">
                <a:sym typeface="Calibri"/>
              </a:rPr>
              <a:t>J21</a:t>
            </a:r>
            <a:r>
              <a:rPr lang="fr-FR" i="1" dirty="0">
                <a:sym typeface="Calibri"/>
              </a:rPr>
              <a:t> » généralise la médiation au domaine administratif</a:t>
            </a:r>
            <a:endParaRPr lang="fr-FR" dirty="0">
              <a:sym typeface="Calibri"/>
            </a:endParaRPr>
          </a:p>
          <a:p>
            <a:pPr eaLnBrk="1" fontAlgn="auto" hangingPunct="1">
              <a:spcAft>
                <a:spcPts val="0"/>
              </a:spcAft>
              <a:buFont typeface="Arial"/>
              <a:buChar char="•"/>
              <a:defRPr/>
            </a:pPr>
            <a:endParaRPr lang="fr-FR" dirty="0">
              <a:sym typeface="Calibri"/>
            </a:endParaRPr>
          </a:p>
        </p:txBody>
      </p:sp>
    </p:spTree>
  </p:cSld>
  <p:clrMapOvr>
    <a:masterClrMapping/>
  </p:clrMapOvr>
  <p:transition spd="med"/>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Autofit/>
          </a:bodyPr>
          <a:lstStyle/>
          <a:p>
            <a:pPr eaLnBrk="1" fontAlgn="auto" hangingPunct="1">
              <a:spcBef>
                <a:spcPts val="0"/>
              </a:spcBef>
              <a:spcAft>
                <a:spcPts val="0"/>
              </a:spcAft>
              <a:defRPr/>
            </a:pPr>
            <a:r>
              <a:rPr lang="fr-FR" sz="3200" dirty="0" smtClean="0">
                <a:sym typeface="Calibri"/>
              </a:rPr>
              <a:t>3.4. LA CONCILIATION</a:t>
            </a:r>
            <a:endParaRPr lang="fr-FR" sz="3200" dirty="0">
              <a:sym typeface="Calibri"/>
            </a:endParaRPr>
          </a:p>
        </p:txBody>
      </p:sp>
      <p:sp>
        <p:nvSpPr>
          <p:cNvPr id="3" name="Espace réservé du texte 2"/>
          <p:cNvSpPr>
            <a:spLocks noGrp="1"/>
          </p:cNvSpPr>
          <p:nvPr>
            <p:ph type="body" idx="1"/>
          </p:nvPr>
        </p:nvSpPr>
        <p:spPr/>
        <p:style>
          <a:lnRef idx="2">
            <a:schemeClr val="accent2"/>
          </a:lnRef>
          <a:fillRef idx="1">
            <a:schemeClr val="lt1"/>
          </a:fillRef>
          <a:effectRef idx="0">
            <a:schemeClr val="accent2"/>
          </a:effectRef>
          <a:fontRef idx="minor">
            <a:schemeClr val="dk1"/>
          </a:fontRef>
        </p:style>
        <p:txBody>
          <a:bodyPr>
            <a:normAutofit fontScale="70000" lnSpcReduction="20000"/>
          </a:bodyPr>
          <a:lstStyle/>
          <a:p>
            <a:pPr algn="just" eaLnBrk="1" fontAlgn="auto" hangingPunct="1">
              <a:spcAft>
                <a:spcPts val="0"/>
              </a:spcAft>
              <a:buFont typeface="Arial"/>
              <a:buChar char="•"/>
              <a:defRPr/>
            </a:pPr>
            <a:r>
              <a:rPr lang="fr-FR" i="1" dirty="0">
                <a:sym typeface="Calibri"/>
              </a:rPr>
              <a:t>La loi « J21 » rend </a:t>
            </a:r>
            <a:r>
              <a:rPr lang="fr-FR" b="1" i="1" dirty="0">
                <a:sym typeface="Calibri"/>
              </a:rPr>
              <a:t>obligatoire</a:t>
            </a:r>
            <a:r>
              <a:rPr lang="fr-FR" i="1" dirty="0">
                <a:sym typeface="Calibri"/>
              </a:rPr>
              <a:t> le préalable de conciliation aux instances civiles(TI,TGI) avec l’aide d’un conciliateur de justice</a:t>
            </a:r>
            <a:r>
              <a:rPr lang="fr-FR" i="1" dirty="0" smtClean="0">
                <a:sym typeface="Calibri"/>
              </a:rPr>
              <a:t>.</a:t>
            </a:r>
          </a:p>
          <a:p>
            <a:pPr marL="0" indent="0" algn="just" eaLnBrk="1" fontAlgn="auto" hangingPunct="1">
              <a:spcAft>
                <a:spcPts val="0"/>
              </a:spcAft>
              <a:buFont typeface="Arial"/>
              <a:buNone/>
              <a:defRPr/>
            </a:pPr>
            <a:endParaRPr lang="fr-FR" dirty="0">
              <a:sym typeface="Calibri"/>
            </a:endParaRPr>
          </a:p>
          <a:p>
            <a:pPr algn="just" eaLnBrk="1" fontAlgn="auto" hangingPunct="1">
              <a:spcAft>
                <a:spcPts val="0"/>
              </a:spcAft>
              <a:buFont typeface="Arial"/>
              <a:buChar char="•"/>
              <a:defRPr/>
            </a:pPr>
            <a:r>
              <a:rPr lang="fr-FR" dirty="0">
                <a:sym typeface="Calibri"/>
              </a:rPr>
              <a:t>La sanction du défaut de conciliation: Irrecevabilité des demandes</a:t>
            </a:r>
            <a:r>
              <a:rPr lang="fr-FR" dirty="0" smtClean="0">
                <a:sym typeface="Calibri"/>
              </a:rPr>
              <a:t>.</a:t>
            </a:r>
          </a:p>
          <a:p>
            <a:pPr algn="just" eaLnBrk="1" fontAlgn="auto" hangingPunct="1">
              <a:spcAft>
                <a:spcPts val="0"/>
              </a:spcAft>
              <a:buFont typeface="Arial"/>
              <a:buChar char="•"/>
              <a:defRPr/>
            </a:pPr>
            <a:endParaRPr lang="fr-FR" dirty="0">
              <a:sym typeface="Calibri"/>
            </a:endParaRPr>
          </a:p>
          <a:p>
            <a:pPr algn="just" eaLnBrk="1" fontAlgn="auto" hangingPunct="1">
              <a:spcAft>
                <a:spcPts val="0"/>
              </a:spcAft>
              <a:buFont typeface="Arial"/>
              <a:buChar char="•"/>
              <a:defRPr/>
            </a:pPr>
            <a:r>
              <a:rPr lang="fr-FR" dirty="0">
                <a:sym typeface="Calibri"/>
              </a:rPr>
              <a:t>Les assignations doivent préciser les diligences entreprises en vue de parvenir à une résolution amiable du litige( art. 56 et 58 CPC)</a:t>
            </a:r>
          </a:p>
          <a:p>
            <a:pPr marL="0" indent="0" algn="just" eaLnBrk="1" fontAlgn="auto" hangingPunct="1">
              <a:spcAft>
                <a:spcPts val="0"/>
              </a:spcAft>
              <a:buFont typeface="Arial"/>
              <a:buNone/>
              <a:defRPr/>
            </a:pPr>
            <a:r>
              <a:rPr lang="fr-FR" i="1" dirty="0">
                <a:sym typeface="Calibri"/>
              </a:rPr>
              <a:t> </a:t>
            </a:r>
            <a:endParaRPr lang="fr-FR" dirty="0">
              <a:sym typeface="Calibri"/>
            </a:endParaRPr>
          </a:p>
          <a:p>
            <a:pPr algn="just" eaLnBrk="1" fontAlgn="auto" hangingPunct="1">
              <a:spcAft>
                <a:spcPts val="0"/>
              </a:spcAft>
              <a:buFont typeface="Arial"/>
              <a:buChar char="•"/>
              <a:defRPr/>
            </a:pPr>
            <a:r>
              <a:rPr lang="fr-FR" dirty="0">
                <a:sym typeface="Calibri"/>
              </a:rPr>
              <a:t>Certaines procédures avaient déjà un préliminaire de conciliation obligatoire: ex: Conseil de prudhommes pour les litiges de droit du travail( CPH)</a:t>
            </a:r>
          </a:p>
          <a:p>
            <a:pPr algn="just" eaLnBrk="1" fontAlgn="auto" hangingPunct="1">
              <a:spcAft>
                <a:spcPts val="0"/>
              </a:spcAft>
              <a:buFont typeface="Arial"/>
              <a:buChar char="•"/>
              <a:defRPr/>
            </a:pPr>
            <a:endParaRPr lang="fr-FR" dirty="0">
              <a:sym typeface="Calibri"/>
            </a:endParaRPr>
          </a:p>
        </p:txBody>
      </p:sp>
    </p:spTree>
  </p:cSld>
  <p:clrMapOvr>
    <a:masterClrMapping/>
  </p:clrMapOvr>
  <p:transition spd="med"/>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Autofit/>
          </a:bodyPr>
          <a:lstStyle/>
          <a:p>
            <a:pPr eaLnBrk="1" fontAlgn="auto" hangingPunct="1">
              <a:spcBef>
                <a:spcPts val="0"/>
              </a:spcBef>
              <a:spcAft>
                <a:spcPts val="0"/>
              </a:spcAft>
              <a:defRPr/>
            </a:pPr>
            <a:r>
              <a:rPr lang="fr-FR" sz="3200" dirty="0" smtClean="0">
                <a:sym typeface="Calibri"/>
              </a:rPr>
              <a:t>3.5. LA PROCEDURE PARTICIPATIVE</a:t>
            </a:r>
            <a:endParaRPr lang="fr-FR" sz="3200" dirty="0">
              <a:sym typeface="Calibri"/>
            </a:endParaRPr>
          </a:p>
        </p:txBody>
      </p:sp>
      <p:sp>
        <p:nvSpPr>
          <p:cNvPr id="3" name="Espace réservé du texte 2"/>
          <p:cNvSpPr>
            <a:spLocks noGrp="1"/>
          </p:cNvSpPr>
          <p:nvPr>
            <p:ph type="body" idx="1"/>
          </p:nvPr>
        </p:nvSpPr>
        <p:spPr/>
        <p:style>
          <a:lnRef idx="2">
            <a:schemeClr val="accent2"/>
          </a:lnRef>
          <a:fillRef idx="1">
            <a:schemeClr val="lt1"/>
          </a:fillRef>
          <a:effectRef idx="0">
            <a:schemeClr val="accent2"/>
          </a:effectRef>
          <a:fontRef idx="minor">
            <a:schemeClr val="dk1"/>
          </a:fontRef>
        </p:style>
        <p:txBody>
          <a:bodyPr>
            <a:normAutofit fontScale="62500" lnSpcReduction="20000"/>
          </a:bodyPr>
          <a:lstStyle/>
          <a:p>
            <a:pPr eaLnBrk="1" fontAlgn="auto" hangingPunct="1">
              <a:spcAft>
                <a:spcPts val="0"/>
              </a:spcAft>
              <a:buFont typeface="Arial"/>
              <a:buChar char="•"/>
              <a:defRPr/>
            </a:pPr>
            <a:r>
              <a:rPr lang="fr-FR" i="1" dirty="0">
                <a:sym typeface="Calibri"/>
              </a:rPr>
              <a:t>Art 2062 CC: «  … convention par laquelle les parties à un différend qui n’a pas encore donné lieu à la saisine d’un juge ou d’un arbitre s’engagent à </a:t>
            </a:r>
            <a:r>
              <a:rPr lang="fr-FR" i="1" dirty="0" smtClean="0">
                <a:sym typeface="Calibri"/>
              </a:rPr>
              <a:t>œuvrer conjointement </a:t>
            </a:r>
            <a:r>
              <a:rPr lang="fr-FR" i="1" dirty="0">
                <a:sym typeface="Calibri"/>
              </a:rPr>
              <a:t>et de bonne foi à la résolution amiable de leur différend »</a:t>
            </a:r>
            <a:endParaRPr lang="fr-FR" dirty="0">
              <a:sym typeface="Calibri"/>
            </a:endParaRPr>
          </a:p>
          <a:p>
            <a:pPr eaLnBrk="1" fontAlgn="auto" hangingPunct="1">
              <a:spcAft>
                <a:spcPts val="0"/>
              </a:spcAft>
              <a:buFont typeface="Arial"/>
              <a:buChar char="•"/>
              <a:defRPr/>
            </a:pPr>
            <a:endParaRPr lang="fr-FR" dirty="0">
              <a:sym typeface="Calibri"/>
            </a:endParaRPr>
          </a:p>
          <a:p>
            <a:pPr eaLnBrk="1" fontAlgn="auto" hangingPunct="1">
              <a:spcAft>
                <a:spcPts val="0"/>
              </a:spcAft>
              <a:buFont typeface="Arial"/>
              <a:buChar char="•"/>
              <a:defRPr/>
            </a:pPr>
            <a:r>
              <a:rPr lang="fr-FR" i="1" dirty="0">
                <a:sym typeface="Calibri"/>
              </a:rPr>
              <a:t>Toute personne, assistée de son avocat, est autorisé à conclure une convention de procédure participative sur les droits dont elle a la libre disposition( art 2064 al. 1)</a:t>
            </a:r>
            <a:endParaRPr lang="fr-FR" dirty="0">
              <a:sym typeface="Calibri"/>
            </a:endParaRPr>
          </a:p>
          <a:p>
            <a:pPr eaLnBrk="1" fontAlgn="auto" hangingPunct="1">
              <a:spcAft>
                <a:spcPts val="0"/>
              </a:spcAft>
              <a:buFont typeface="Arial"/>
              <a:buChar char="•"/>
              <a:defRPr/>
            </a:pPr>
            <a:endParaRPr lang="fr-FR" dirty="0">
              <a:sym typeface="Calibri"/>
            </a:endParaRPr>
          </a:p>
          <a:p>
            <a:pPr eaLnBrk="1" fontAlgn="auto" hangingPunct="1">
              <a:spcAft>
                <a:spcPts val="0"/>
              </a:spcAft>
              <a:buFont typeface="Arial"/>
              <a:buChar char="•"/>
              <a:defRPr/>
            </a:pPr>
            <a:r>
              <a:rPr lang="fr-FR" dirty="0">
                <a:sym typeface="Calibri"/>
              </a:rPr>
              <a:t>Véritable procédure judiciaire privée: Communication des écritures et des pièces par les avocats respectifs. Choix en commun d’un technicien, détermination du délai de procédure.</a:t>
            </a:r>
          </a:p>
          <a:p>
            <a:pPr eaLnBrk="1" fontAlgn="auto" hangingPunct="1">
              <a:spcAft>
                <a:spcPts val="0"/>
              </a:spcAft>
              <a:buFont typeface="Arial"/>
              <a:buChar char="•"/>
              <a:defRPr/>
            </a:pPr>
            <a:endParaRPr lang="fr-FR" dirty="0">
              <a:sym typeface="Calibri"/>
            </a:endParaRPr>
          </a:p>
          <a:p>
            <a:pPr eaLnBrk="1" fontAlgn="auto" hangingPunct="1">
              <a:spcAft>
                <a:spcPts val="0"/>
              </a:spcAft>
              <a:buFont typeface="Arial"/>
              <a:buChar char="•"/>
              <a:defRPr/>
            </a:pPr>
            <a:r>
              <a:rPr lang="fr-FR" dirty="0">
                <a:sym typeface="Calibri"/>
              </a:rPr>
              <a:t>Soit conclusion d’un accord total ou partiel soit saisine du juge qui statuera sur les éléments du litige non réglés( art 1543 CPC)</a:t>
            </a:r>
          </a:p>
          <a:p>
            <a:pPr algn="just" eaLnBrk="1" fontAlgn="auto" hangingPunct="1">
              <a:spcAft>
                <a:spcPts val="0"/>
              </a:spcAft>
              <a:buFont typeface="Arial"/>
              <a:buChar char="•"/>
              <a:defRPr/>
            </a:pPr>
            <a:endParaRPr lang="fr-FR" dirty="0">
              <a:sym typeface="Calibri"/>
            </a:endParaRPr>
          </a:p>
        </p:txBody>
      </p:sp>
    </p:spTree>
  </p:cSld>
  <p:clrMapOvr>
    <a:masterClrMapping/>
  </p:clrMapOvr>
  <p:transition spd="med"/>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Titre 1"/>
          <p:cNvSpPr>
            <a:spLocks noGrp="1"/>
          </p:cNvSpPr>
          <p:nvPr>
            <p:ph type="title"/>
          </p:nvPr>
        </p:nvSpPr>
        <p:spPr/>
        <p:txBody>
          <a:bodyPr/>
          <a:lstStyle/>
          <a:p>
            <a:pPr eaLnBrk="1" hangingPunct="1"/>
            <a:endParaRPr lang="fr-FR" smtClean="0"/>
          </a:p>
        </p:txBody>
      </p:sp>
      <p:sp>
        <p:nvSpPr>
          <p:cNvPr id="3" name="Espace réservé du texte 2"/>
          <p:cNvSpPr>
            <a:spLocks noGrp="1"/>
          </p:cNvSpPr>
          <p:nvPr>
            <p:ph type="body" idx="1"/>
          </p:nvPr>
        </p:nvSpPr>
        <p:spPr/>
        <p:txBody>
          <a:bodyPr>
            <a:normAutofit/>
          </a:bodyPr>
          <a:lstStyle/>
          <a:p>
            <a:pPr eaLnBrk="1" fontAlgn="auto" hangingPunct="1">
              <a:spcAft>
                <a:spcPts val="0"/>
              </a:spcAft>
              <a:buFont typeface="Arial"/>
              <a:buChar char="•"/>
              <a:defRPr/>
            </a:pPr>
            <a:endParaRPr lang="fr-FR" dirty="0" smtClean="0">
              <a:sym typeface="Calibri"/>
            </a:endParaRPr>
          </a:p>
          <a:p>
            <a:pPr eaLnBrk="1" fontAlgn="auto" hangingPunct="1">
              <a:spcAft>
                <a:spcPts val="0"/>
              </a:spcAft>
              <a:buFont typeface="Arial"/>
              <a:buChar char="•"/>
              <a:defRPr/>
            </a:pPr>
            <a:endParaRPr lang="fr-FR" dirty="0">
              <a:sym typeface="Calibri"/>
            </a:endParaRPr>
          </a:p>
          <a:p>
            <a:pPr eaLnBrk="1" fontAlgn="auto" hangingPunct="1">
              <a:spcAft>
                <a:spcPts val="0"/>
              </a:spcAft>
              <a:buFont typeface="Arial"/>
              <a:buChar char="•"/>
              <a:defRPr/>
            </a:pPr>
            <a:endParaRPr lang="fr-FR" dirty="0" smtClean="0">
              <a:sym typeface="Calibri"/>
            </a:endParaRPr>
          </a:p>
          <a:p>
            <a:pPr marL="0" indent="0" algn="ctr" eaLnBrk="1" fontAlgn="auto" hangingPunct="1">
              <a:spcAft>
                <a:spcPts val="0"/>
              </a:spcAft>
              <a:buFont typeface="Arial"/>
              <a:buNone/>
              <a:defRPr/>
            </a:pPr>
            <a:r>
              <a:rPr lang="fr-FR" dirty="0" smtClean="0">
                <a:sym typeface="Calibri"/>
              </a:rPr>
              <a:t>Merci et à bientôt</a:t>
            </a:r>
            <a:endParaRPr lang="fr-FR" dirty="0">
              <a:sym typeface="Calibri"/>
            </a:endParaRPr>
          </a:p>
        </p:txBody>
      </p:sp>
      <p:pic>
        <p:nvPicPr>
          <p:cNvPr id="83971" name="Image 3" descr="logo"/>
          <p:cNvPicPr>
            <a:picLocks noChangeAspect="1" noChangeArrowheads="1"/>
          </p:cNvPicPr>
          <p:nvPr/>
        </p:nvPicPr>
        <p:blipFill>
          <a:blip r:embed="rId2"/>
          <a:srcRect/>
          <a:stretch>
            <a:fillRect/>
          </a:stretch>
        </p:blipFill>
        <p:spPr bwMode="auto">
          <a:xfrm>
            <a:off x="3305175" y="836613"/>
            <a:ext cx="2490788" cy="1573212"/>
          </a:xfrm>
          <a:prstGeom prst="rect">
            <a:avLst/>
          </a:prstGeom>
          <a:noFill/>
          <a:ln w="9525">
            <a:noFill/>
            <a:miter lim="800000"/>
            <a:headEnd/>
            <a:tailEnd/>
          </a:ln>
        </p:spPr>
      </p:pic>
      <p:sp>
        <p:nvSpPr>
          <p:cNvPr id="6" name="Sous-titre 2"/>
          <p:cNvSpPr txBox="1">
            <a:spLocks/>
          </p:cNvSpPr>
          <p:nvPr/>
        </p:nvSpPr>
        <p:spPr>
          <a:xfrm>
            <a:off x="1357313" y="5429250"/>
            <a:ext cx="6400800" cy="971550"/>
          </a:xfrm>
          <a:prstGeom prst="rect">
            <a:avLst/>
          </a:prstGeom>
          <a:ln w="25400" cap="flat" cmpd="sng" algn="ctr">
            <a:solidFill>
              <a:schemeClr val="accent2"/>
            </a:solidFill>
            <a:prstDash val="solid"/>
            <a:miter lim="400000"/>
          </a:ln>
          <a:extLst>
            <a:ext uri="{C572A759-6A51-4108-AA02-DFA0A04FC94B}"/>
          </a:extLst>
        </p:spPr>
        <p:style>
          <a:lnRef idx="2">
            <a:schemeClr val="accent2"/>
          </a:lnRef>
          <a:fillRef idx="1">
            <a:schemeClr val="lt1"/>
          </a:fillRef>
          <a:effectRef idx="0">
            <a:schemeClr val="accent2"/>
          </a:effectRef>
          <a:fontRef idx="minor">
            <a:schemeClr val="dk1"/>
          </a:fontRef>
        </p:style>
        <p:txBody>
          <a:bodyPr lIns="45719" rIns="45719">
            <a:normAutofit/>
          </a:bodyPr>
          <a:lstStyle>
            <a:lvl1pPr marL="342900" marR="0" indent="-34290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chemeClr val="dk1"/>
                </a:solidFill>
                <a:uFillTx/>
                <a:latin typeface="+mn-lt"/>
                <a:ea typeface="+mn-ea"/>
                <a:cs typeface="+mn-cs"/>
                <a:sym typeface="Calibri"/>
              </a:defRPr>
            </a:lvl1pPr>
            <a:lvl2pPr marL="783771" marR="0" indent="-326571"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chemeClr val="dk1"/>
                </a:solidFill>
                <a:uFillTx/>
                <a:latin typeface="+mn-lt"/>
                <a:ea typeface="+mn-ea"/>
                <a:cs typeface="+mn-cs"/>
                <a:sym typeface="Calibri"/>
              </a:defRPr>
            </a:lvl2pPr>
            <a:lvl3pPr marL="1219200" marR="0" indent="-30480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chemeClr val="dk1"/>
                </a:solidFill>
                <a:uFillTx/>
                <a:latin typeface="+mn-lt"/>
                <a:ea typeface="+mn-ea"/>
                <a:cs typeface="+mn-cs"/>
                <a:sym typeface="Calibri"/>
              </a:defRPr>
            </a:lvl3pPr>
            <a:lvl4pPr marL="17373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chemeClr val="dk1"/>
                </a:solidFill>
                <a:uFillTx/>
                <a:latin typeface="+mn-lt"/>
                <a:ea typeface="+mn-ea"/>
                <a:cs typeface="+mn-cs"/>
                <a:sym typeface="Calibri"/>
              </a:defRPr>
            </a:lvl4pPr>
            <a:lvl5pPr marL="21945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chemeClr val="dk1"/>
                </a:solidFill>
                <a:uFillTx/>
                <a:latin typeface="+mn-lt"/>
                <a:ea typeface="+mn-ea"/>
                <a:cs typeface="+mn-cs"/>
                <a:sym typeface="Calibri"/>
              </a:defRPr>
            </a:lvl5pPr>
            <a:lvl6pPr marL="26517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chemeClr val="dk1"/>
                </a:solidFill>
                <a:uFillTx/>
                <a:latin typeface="+mn-lt"/>
                <a:ea typeface="+mn-ea"/>
                <a:cs typeface="+mn-cs"/>
                <a:sym typeface="Calibri"/>
              </a:defRPr>
            </a:lvl6pPr>
            <a:lvl7pPr marL="3108960" marR="0" indent="-365760"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chemeClr val="dk1"/>
                </a:solidFill>
                <a:uFillTx/>
                <a:latin typeface="+mn-lt"/>
                <a:ea typeface="+mn-ea"/>
                <a:cs typeface="+mn-cs"/>
                <a:sym typeface="Calibri"/>
              </a:defRPr>
            </a:lvl7pPr>
            <a:lvl8pPr marL="35661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chemeClr val="dk1"/>
                </a:solidFill>
                <a:uFillTx/>
                <a:latin typeface="+mn-lt"/>
                <a:ea typeface="+mn-ea"/>
                <a:cs typeface="+mn-cs"/>
                <a:sym typeface="Calibri"/>
              </a:defRPr>
            </a:lvl8pPr>
            <a:lvl9pPr marL="4023359" marR="0" indent="-365759" algn="l" defTabSz="914400" rtl="0" latinLnBrk="0">
              <a:lnSpc>
                <a:spcPct val="100000"/>
              </a:lnSpc>
              <a:spcBef>
                <a:spcPts val="700"/>
              </a:spcBef>
              <a:spcAft>
                <a:spcPts val="0"/>
              </a:spcAft>
              <a:buClrTx/>
              <a:buSzPct val="100000"/>
              <a:buFont typeface="Arial"/>
              <a:buChar char="•"/>
              <a:tabLst/>
              <a:defRPr sz="3200" b="0" i="0" u="none" strike="noStrike" cap="none" spc="0" baseline="0">
                <a:ln>
                  <a:noFill/>
                </a:ln>
                <a:solidFill>
                  <a:schemeClr val="dk1"/>
                </a:solidFill>
                <a:uFillTx/>
                <a:latin typeface="+mn-lt"/>
                <a:ea typeface="+mn-ea"/>
                <a:cs typeface="+mn-cs"/>
                <a:sym typeface="Calibri"/>
              </a:defRPr>
            </a:lvl9pPr>
          </a:lstStyle>
          <a:p>
            <a:pPr fontAlgn="auto">
              <a:defRPr/>
            </a:pPr>
            <a:r>
              <a:rPr lang="fr-FR" sz="2400" kern="0" smtClean="0"/>
              <a:t>Courriel : </a:t>
            </a:r>
            <a:r>
              <a:rPr lang="fr-FR" sz="2400" kern="0" smtClean="0">
                <a:hlinkClick r:id="rId3"/>
              </a:rPr>
              <a:t>aduflot@arrue-associes.com</a:t>
            </a:r>
            <a:r>
              <a:rPr lang="fr-FR" sz="2400" kern="0" smtClean="0"/>
              <a:t> </a:t>
            </a:r>
          </a:p>
          <a:p>
            <a:pPr fontAlgn="auto">
              <a:defRPr/>
            </a:pPr>
            <a:r>
              <a:rPr lang="fr-FR" sz="2400" kern="0" smtClean="0"/>
              <a:t>Téléphone : 04.78.60.60.60</a:t>
            </a:r>
            <a:endParaRPr lang="fr-FR" sz="2400" kern="0" dirty="0"/>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Shape 138"/>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lvl1pPr defTabSz="841247">
              <a:defRPr sz="4048"/>
            </a:lvl1pPr>
          </a:lstStyle>
          <a:p>
            <a:pPr eaLnBrk="1" fontAlgn="auto" hangingPunct="1">
              <a:spcBef>
                <a:spcPts val="0"/>
              </a:spcBef>
              <a:spcAft>
                <a:spcPts val="0"/>
              </a:spcAft>
              <a:defRPr/>
            </a:pPr>
            <a:r>
              <a:rPr>
                <a:sym typeface="Calibri"/>
              </a:rPr>
              <a:t>Nouvelle organisation du Code civil</a:t>
            </a:r>
          </a:p>
        </p:txBody>
      </p:sp>
      <p:sp>
        <p:nvSpPr>
          <p:cNvPr id="139" name="Shape 139"/>
          <p:cNvSpPr>
            <a:spLocks noGrp="1"/>
          </p:cNvSpPr>
          <p:nvPr>
            <p:ph type="body" idx="1"/>
          </p:nvPr>
        </p:nvSpPr>
        <p:spPr>
          <a:solidFill>
            <a:srgbClr val="FFFFFF"/>
          </a:solidFill>
          <a:ln w="25400">
            <a:solidFill>
              <a:schemeClr val="accent2"/>
            </a:solidFill>
            <a:round/>
          </a:ln>
        </p:spPr>
        <p:txBody>
          <a:bodyPr>
            <a:normAutofit/>
          </a:bodyPr>
          <a:lstStyle/>
          <a:p>
            <a:pPr marL="307975" indent="-307975" defTabSz="822325" eaLnBrk="1" hangingPunct="1">
              <a:lnSpc>
                <a:spcPct val="70000"/>
              </a:lnSpc>
              <a:spcBef>
                <a:spcPts val="500"/>
              </a:spcBef>
            </a:pPr>
            <a:r>
              <a:rPr lang="fr-FR" sz="2100" smtClean="0"/>
              <a:t>Nouvelle organisation du code civil </a:t>
            </a:r>
          </a:p>
          <a:p>
            <a:pPr marL="822325" lvl="1" indent="-204788" defTabSz="822325" eaLnBrk="1" hangingPunct="1">
              <a:lnSpc>
                <a:spcPct val="105000"/>
              </a:lnSpc>
              <a:spcBef>
                <a:spcPts val="900"/>
              </a:spcBef>
            </a:pPr>
            <a:endParaRPr lang="fr-FR" sz="2100" smtClean="0">
              <a:latin typeface="Times New Roman" pitchFamily="18" charset="0"/>
              <a:cs typeface="Times New Roman" pitchFamily="18" charset="0"/>
              <a:sym typeface="Times New Roman" pitchFamily="18" charset="0"/>
            </a:endParaRPr>
          </a:p>
          <a:p>
            <a:pPr marL="822325" lvl="1" indent="-204788" defTabSz="822325" eaLnBrk="1" hangingPunct="1">
              <a:lnSpc>
                <a:spcPct val="105000"/>
              </a:lnSpc>
              <a:spcBef>
                <a:spcPts val="900"/>
              </a:spcBef>
            </a:pPr>
            <a:r>
              <a:rPr lang="fr-FR" sz="1700" u="sng" smtClean="0">
                <a:latin typeface="Times New Roman" pitchFamily="18" charset="0"/>
                <a:cs typeface="Times New Roman" pitchFamily="18" charset="0"/>
                <a:sym typeface="Times New Roman" pitchFamily="18" charset="0"/>
              </a:rPr>
              <a:t>Les sources </a:t>
            </a:r>
            <a:r>
              <a:rPr lang="fr-FR" sz="1700" smtClean="0">
                <a:latin typeface="Times New Roman" pitchFamily="18" charset="0"/>
                <a:cs typeface="Times New Roman" pitchFamily="18" charset="0"/>
                <a:sym typeface="Times New Roman" pitchFamily="18" charset="0"/>
              </a:rPr>
              <a:t>d’obligations (C. civ. Titre III du livre III)</a:t>
            </a:r>
          </a:p>
          <a:p>
            <a:pPr marL="1233488" lvl="2" indent="-204788" defTabSz="822325" eaLnBrk="1" hangingPunct="1">
              <a:lnSpc>
                <a:spcPct val="105000"/>
              </a:lnSpc>
              <a:spcBef>
                <a:spcPts val="900"/>
              </a:spcBef>
            </a:pPr>
            <a:r>
              <a:rPr lang="fr-FR" sz="1700" smtClean="0">
                <a:latin typeface="Times New Roman" pitchFamily="18" charset="0"/>
                <a:cs typeface="Times New Roman" pitchFamily="18" charset="0"/>
                <a:sym typeface="Times New Roman" pitchFamily="18" charset="0"/>
              </a:rPr>
              <a:t>Les dispositions générales (art. 1100 à 1100-2 nouveaux)</a:t>
            </a:r>
          </a:p>
          <a:p>
            <a:pPr marL="1233488" lvl="2" indent="-204788" defTabSz="822325" eaLnBrk="1" hangingPunct="1">
              <a:lnSpc>
                <a:spcPct val="105000"/>
              </a:lnSpc>
              <a:spcBef>
                <a:spcPts val="900"/>
              </a:spcBef>
            </a:pPr>
            <a:r>
              <a:rPr lang="fr-FR" sz="1700" smtClean="0">
                <a:latin typeface="Times New Roman" pitchFamily="18" charset="0"/>
                <a:cs typeface="Times New Roman" pitchFamily="18" charset="0"/>
                <a:sym typeface="Times New Roman" pitchFamily="18" charset="0"/>
              </a:rPr>
              <a:t>Le contrat (art. 1101 à 1231-7 nouveaux)</a:t>
            </a:r>
          </a:p>
          <a:p>
            <a:pPr marL="1233488" lvl="2" indent="-204788" defTabSz="822325" eaLnBrk="1" hangingPunct="1">
              <a:lnSpc>
                <a:spcPct val="105000"/>
              </a:lnSpc>
              <a:spcBef>
                <a:spcPts val="900"/>
              </a:spcBef>
            </a:pPr>
            <a:r>
              <a:rPr lang="fr-FR" sz="1700" smtClean="0">
                <a:latin typeface="Times New Roman" pitchFamily="18" charset="0"/>
                <a:cs typeface="Times New Roman" pitchFamily="18" charset="0"/>
                <a:sym typeface="Times New Roman" pitchFamily="18" charset="0"/>
              </a:rPr>
              <a:t>La responsabilité extra contractuelle (art. 1240 à 1245-17 nouveaux) </a:t>
            </a:r>
          </a:p>
          <a:p>
            <a:pPr marL="1644650" lvl="3" indent="-204788" defTabSz="822325" eaLnBrk="1" hangingPunct="1">
              <a:lnSpc>
                <a:spcPct val="105000"/>
              </a:lnSpc>
              <a:spcBef>
                <a:spcPts val="900"/>
              </a:spcBef>
            </a:pPr>
            <a:r>
              <a:rPr lang="fr-FR" sz="1700" smtClean="0">
                <a:latin typeface="Times New Roman" pitchFamily="18" charset="0"/>
                <a:cs typeface="Times New Roman" pitchFamily="18" charset="0"/>
                <a:sym typeface="Times New Roman" pitchFamily="18" charset="0"/>
              </a:rPr>
              <a:t>A noter : </a:t>
            </a:r>
            <a:r>
              <a:rPr lang="fr-FR" sz="1700" b="1" smtClean="0">
                <a:solidFill>
                  <a:srgbClr val="0096FF"/>
                </a:solidFill>
                <a:latin typeface="Times New Roman" pitchFamily="18" charset="0"/>
                <a:cs typeface="Times New Roman" pitchFamily="18" charset="0"/>
                <a:sym typeface="Times New Roman" pitchFamily="18" charset="0"/>
              </a:rPr>
              <a:t>Pour la responsabilité extra contractuelle, il s’agit juste d’une nouvelle numérotation des articles 1382 et suivants du Code civil</a:t>
            </a:r>
            <a:r>
              <a:rPr lang="fr-FR" sz="1700" smtClean="0">
                <a:solidFill>
                  <a:srgbClr val="0096FF"/>
                </a:solidFill>
                <a:latin typeface="Times New Roman" pitchFamily="18" charset="0"/>
                <a:cs typeface="Times New Roman" pitchFamily="18" charset="0"/>
                <a:sym typeface="Times New Roman" pitchFamily="18" charset="0"/>
              </a:rPr>
              <a:t> </a:t>
            </a:r>
          </a:p>
          <a:p>
            <a:pPr marL="822325" lvl="1" indent="-204788" defTabSz="822325" eaLnBrk="1" hangingPunct="1">
              <a:lnSpc>
                <a:spcPct val="105000"/>
              </a:lnSpc>
              <a:spcBef>
                <a:spcPts val="900"/>
              </a:spcBef>
            </a:pPr>
            <a:r>
              <a:rPr lang="fr-FR" sz="1700" smtClean="0">
                <a:latin typeface="Times New Roman" pitchFamily="18" charset="0"/>
                <a:cs typeface="Times New Roman" pitchFamily="18" charset="0"/>
                <a:sym typeface="Times New Roman" pitchFamily="18" charset="0"/>
              </a:rPr>
              <a:t>Le </a:t>
            </a:r>
            <a:r>
              <a:rPr lang="fr-FR" sz="1700" u="sng" smtClean="0">
                <a:latin typeface="Times New Roman" pitchFamily="18" charset="0"/>
                <a:cs typeface="Times New Roman" pitchFamily="18" charset="0"/>
                <a:sym typeface="Times New Roman" pitchFamily="18" charset="0"/>
              </a:rPr>
              <a:t>régime général</a:t>
            </a:r>
            <a:r>
              <a:rPr lang="fr-FR" sz="1700" smtClean="0">
                <a:latin typeface="Times New Roman" pitchFamily="18" charset="0"/>
                <a:cs typeface="Times New Roman" pitchFamily="18" charset="0"/>
                <a:sym typeface="Times New Roman" pitchFamily="18" charset="0"/>
              </a:rPr>
              <a:t> des obligations (C. civ. Titre IV du livre III)</a:t>
            </a:r>
          </a:p>
          <a:p>
            <a:pPr marL="307975" indent="-307975" defTabSz="822325" eaLnBrk="1" hangingPunct="1">
              <a:lnSpc>
                <a:spcPct val="105000"/>
              </a:lnSpc>
              <a:spcBef>
                <a:spcPts val="900"/>
              </a:spcBef>
              <a:buSzTx/>
              <a:buFontTx/>
              <a:buNone/>
            </a:pPr>
            <a:endParaRPr lang="fr-FR" sz="1700" smtClean="0">
              <a:latin typeface="Times New Roman" pitchFamily="18" charset="0"/>
              <a:cs typeface="Times New Roman" pitchFamily="18" charset="0"/>
              <a:sym typeface="Times New Roman" pitchFamily="18" charset="0"/>
            </a:endParaRPr>
          </a:p>
          <a:p>
            <a:pPr marL="822325" lvl="1" indent="-204788" defTabSz="822325" eaLnBrk="1" hangingPunct="1">
              <a:lnSpc>
                <a:spcPct val="105000"/>
              </a:lnSpc>
              <a:spcBef>
                <a:spcPts val="900"/>
              </a:spcBef>
            </a:pPr>
            <a:r>
              <a:rPr lang="fr-FR" sz="1700" u="sng" smtClean="0">
                <a:latin typeface="Times New Roman" pitchFamily="18" charset="0"/>
                <a:cs typeface="Times New Roman" pitchFamily="18" charset="0"/>
                <a:sym typeface="Times New Roman" pitchFamily="18" charset="0"/>
              </a:rPr>
              <a:t>La preuve</a:t>
            </a:r>
            <a:r>
              <a:rPr lang="fr-FR" sz="1700" smtClean="0">
                <a:latin typeface="Times New Roman" pitchFamily="18" charset="0"/>
                <a:cs typeface="Times New Roman" pitchFamily="18" charset="0"/>
                <a:sym typeface="Times New Roman" pitchFamily="18" charset="0"/>
              </a:rPr>
              <a:t> des obligations (C. civ. Titre IV bis du livre III) – Art. 1353 à 1386-1</a:t>
            </a:r>
            <a:r>
              <a:rPr lang="fr-FR" sz="1600" smtClean="0">
                <a:latin typeface="Times New Roman" pitchFamily="18" charset="0"/>
                <a:cs typeface="Times New Roman" pitchFamily="18" charset="0"/>
                <a:sym typeface="Times New Roman" pitchFamily="18" charset="0"/>
              </a:rPr>
              <a:t> </a:t>
            </a:r>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Shape 141"/>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p>
            <a:pPr eaLnBrk="1" fontAlgn="auto" hangingPunct="1">
              <a:spcBef>
                <a:spcPts val="0"/>
              </a:spcBef>
              <a:spcAft>
                <a:spcPts val="0"/>
              </a:spcAft>
              <a:defRPr/>
            </a:pPr>
            <a:r>
              <a:rPr>
                <a:sym typeface="Calibri"/>
              </a:rPr>
              <a:t>Nouvelle définition du contrat</a:t>
            </a:r>
          </a:p>
        </p:txBody>
      </p:sp>
      <p:sp>
        <p:nvSpPr>
          <p:cNvPr id="142" name="Shape 142"/>
          <p:cNvSpPr>
            <a:spLocks noGrp="1"/>
          </p:cNvSpPr>
          <p:nvPr>
            <p:ph type="body" idx="1"/>
          </p:nvPr>
        </p:nvSpPr>
        <p:spPr>
          <a:solidFill>
            <a:srgbClr val="FFFFFF"/>
          </a:solidFill>
          <a:ln w="25400">
            <a:solidFill>
              <a:schemeClr val="accent2"/>
            </a:solidFill>
            <a:round/>
          </a:ln>
        </p:spPr>
        <p:txBody>
          <a:bodyPr>
            <a:normAutofit/>
          </a:bodyPr>
          <a:lstStyle/>
          <a:p>
            <a:pPr algn="just" eaLnBrk="1" hangingPunct="1">
              <a:lnSpc>
                <a:spcPct val="90000"/>
              </a:lnSpc>
              <a:spcBef>
                <a:spcPts val="400"/>
              </a:spcBef>
            </a:pPr>
            <a:r>
              <a:rPr lang="fr-FR" sz="2000" smtClean="0">
                <a:solidFill>
                  <a:srgbClr val="0070C0"/>
                </a:solidFill>
              </a:rPr>
              <a:t>C. Civ.–Art. 1101 ancien </a:t>
            </a:r>
            <a:r>
              <a:rPr lang="fr-FR" sz="2000" i="1" smtClean="0">
                <a:solidFill>
                  <a:srgbClr val="0070C0"/>
                </a:solidFill>
              </a:rPr>
              <a:t>« Le contrat est une convention par laquelle une ou plusieurs personnes s’obligent, envers une ou plusieurs autres, à donner, à faire ou à ne pas faire quelque chose. » </a:t>
            </a:r>
          </a:p>
          <a:p>
            <a:pPr algn="just" eaLnBrk="1" hangingPunct="1">
              <a:lnSpc>
                <a:spcPct val="90000"/>
              </a:lnSpc>
              <a:buSzTx/>
              <a:buFont typeface="Arial" charset="0"/>
              <a:buNone/>
            </a:pPr>
            <a:endParaRPr lang="fr-FR" sz="2000" i="1" smtClean="0">
              <a:solidFill>
                <a:srgbClr val="0070C0"/>
              </a:solidFill>
            </a:endParaRPr>
          </a:p>
          <a:p>
            <a:pPr algn="just" eaLnBrk="1" hangingPunct="1">
              <a:lnSpc>
                <a:spcPct val="81000"/>
              </a:lnSpc>
              <a:spcBef>
                <a:spcPts val="800"/>
              </a:spcBef>
            </a:pPr>
            <a:r>
              <a:rPr lang="fr-FR" sz="2000" i="1" smtClean="0">
                <a:solidFill>
                  <a:srgbClr val="0070C0"/>
                </a:solidFill>
              </a:rPr>
              <a:t>C. Civ.– Art. 1101 modifié « Le contrat est un accord de volontés entre deux ou plusieurs personnes destiné à créer, modifier, transmettre ou éteindre des obligations. » </a:t>
            </a:r>
          </a:p>
          <a:p>
            <a:pPr eaLnBrk="1" hangingPunct="1">
              <a:lnSpc>
                <a:spcPct val="90000"/>
              </a:lnSpc>
            </a:pPr>
            <a:endParaRPr lang="fr-FR" smtClean="0"/>
          </a:p>
          <a:p>
            <a:pPr eaLnBrk="1" hangingPunct="1">
              <a:lnSpc>
                <a:spcPct val="90000"/>
              </a:lnSpc>
              <a:spcBef>
                <a:spcPts val="400"/>
              </a:spcBef>
              <a:buSzPct val="70000"/>
              <a:buFont typeface="Wingdings 3" pitchFamily="18" charset="2"/>
              <a:buChar char=""/>
            </a:pPr>
            <a:r>
              <a:rPr lang="fr-FR" sz="1800" smtClean="0"/>
              <a:t>Abandon de la référence aux notions d’obligations de donner, de faire ou de ne pas faire </a:t>
            </a:r>
          </a:p>
          <a:p>
            <a:pPr eaLnBrk="1" hangingPunct="1">
              <a:lnSpc>
                <a:spcPct val="90000"/>
              </a:lnSpc>
              <a:spcBef>
                <a:spcPts val="400"/>
              </a:spcBef>
              <a:buSzPct val="70000"/>
              <a:buFont typeface="Wingdings 3" pitchFamily="18" charset="2"/>
              <a:buChar char=""/>
            </a:pPr>
            <a:r>
              <a:rPr lang="fr-FR" sz="1800" smtClean="0"/>
              <a:t>Définition recentrée sur :</a:t>
            </a:r>
          </a:p>
          <a:p>
            <a:pPr marL="723900" lvl="1" indent="-266700" eaLnBrk="1" hangingPunct="1">
              <a:lnSpc>
                <a:spcPct val="90000"/>
              </a:lnSpc>
              <a:spcBef>
                <a:spcPts val="400"/>
              </a:spcBef>
              <a:buSzPct val="70000"/>
              <a:buFont typeface="Wingdings 3" pitchFamily="18" charset="2"/>
              <a:buChar char=""/>
            </a:pPr>
            <a:r>
              <a:rPr lang="fr-FR" sz="1800" smtClean="0"/>
              <a:t>La nature du contrat </a:t>
            </a:r>
            <a:r>
              <a:rPr lang="fr-FR" sz="1800" smtClean="0">
                <a:latin typeface="Wingdings" pitchFamily="2" charset="2"/>
                <a:sym typeface="Wingdings" pitchFamily="2" charset="2"/>
              </a:rPr>
              <a:t>➔</a:t>
            </a:r>
            <a:r>
              <a:rPr lang="fr-FR" sz="1800" smtClean="0"/>
              <a:t> accord de volontés ;</a:t>
            </a:r>
            <a:endParaRPr lang="fr-FR" sz="2800" smtClean="0"/>
          </a:p>
          <a:p>
            <a:pPr marL="723900" lvl="1" indent="-266700" eaLnBrk="1" hangingPunct="1">
              <a:lnSpc>
                <a:spcPct val="90000"/>
              </a:lnSpc>
              <a:spcBef>
                <a:spcPts val="400"/>
              </a:spcBef>
              <a:buSzPct val="70000"/>
              <a:buFont typeface="Wingdings 3" pitchFamily="18" charset="2"/>
              <a:buChar char=""/>
            </a:pPr>
            <a:r>
              <a:rPr lang="fr-FR" sz="1800" smtClean="0"/>
              <a:t>Ses effets </a:t>
            </a:r>
            <a:r>
              <a:rPr lang="fr-FR" sz="1800" smtClean="0">
                <a:latin typeface="Wingdings" pitchFamily="2" charset="2"/>
                <a:sym typeface="Wingdings" pitchFamily="2" charset="2"/>
              </a:rPr>
              <a:t>➔</a:t>
            </a:r>
            <a:r>
              <a:rPr lang="fr-FR" sz="1800" smtClean="0"/>
              <a:t> création, modification, transmission ou extinction d’obligations</a:t>
            </a:r>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Shape 144"/>
          <p:cNvSpPr>
            <a:spLocks noGrp="1"/>
          </p:cNvSpPr>
          <p:nvPr>
            <p:ph type="title"/>
          </p:nvPr>
        </p:nvSpPr>
        <p:spPr>
          <a:gradFill>
            <a:gsLst>
              <a:gs pos="0">
                <a:schemeClr val="accent2">
                  <a:hueOff val="-39879"/>
                  <a:satOff val="52282"/>
                  <a:lumOff val="29251"/>
                </a:schemeClr>
              </a:gs>
              <a:gs pos="35000">
                <a:srgbClr val="FFBFBE"/>
              </a:gs>
              <a:gs pos="100000">
                <a:schemeClr val="accent2">
                  <a:hueOff val="-44018"/>
                  <a:satOff val="52282"/>
                  <a:lumOff val="42346"/>
                </a:schemeClr>
              </a:gs>
            </a:gsLst>
            <a:lin ang="16200000"/>
          </a:gradFill>
          <a:ln w="9525">
            <a:solidFill>
              <a:srgbClr val="BE4B48"/>
            </a:solidFill>
            <a:round/>
          </a:ln>
          <a:effectLst>
            <a:outerShdw blurRad="38100" dist="20000" dir="5400000" rotWithShape="0">
              <a:srgbClr val="000000">
                <a:alpha val="38000"/>
              </a:srgbClr>
            </a:outerShdw>
          </a:effectLst>
        </p:spPr>
        <p:txBody>
          <a:bodyPr>
            <a:normAutofit/>
          </a:bodyPr>
          <a:lstStyle/>
          <a:p>
            <a:pPr eaLnBrk="1" fontAlgn="auto" hangingPunct="1">
              <a:spcBef>
                <a:spcPts val="0"/>
              </a:spcBef>
              <a:spcAft>
                <a:spcPts val="0"/>
              </a:spcAft>
              <a:defRPr/>
            </a:pPr>
            <a:r>
              <a:rPr>
                <a:sym typeface="Calibri"/>
              </a:rPr>
              <a:t>Les principes rappelés </a:t>
            </a:r>
          </a:p>
        </p:txBody>
      </p:sp>
      <p:sp>
        <p:nvSpPr>
          <p:cNvPr id="145" name="Shape 145"/>
          <p:cNvSpPr>
            <a:spLocks noGrp="1"/>
          </p:cNvSpPr>
          <p:nvPr>
            <p:ph type="body" idx="1"/>
          </p:nvPr>
        </p:nvSpPr>
        <p:spPr>
          <a:solidFill>
            <a:srgbClr val="FFFFFF"/>
          </a:solidFill>
          <a:ln w="25400">
            <a:solidFill>
              <a:schemeClr val="accent2"/>
            </a:solidFill>
            <a:round/>
          </a:ln>
        </p:spPr>
        <p:txBody>
          <a:bodyPr>
            <a:normAutofit/>
          </a:bodyPr>
          <a:lstStyle/>
          <a:p>
            <a:pPr defTabSz="711200" eaLnBrk="1" fontAlgn="auto" hangingPunct="1">
              <a:lnSpc>
                <a:spcPct val="90000"/>
              </a:lnSpc>
              <a:spcBef>
                <a:spcPts val="500"/>
              </a:spcBef>
              <a:spcAft>
                <a:spcPts val="0"/>
              </a:spcAft>
              <a:buFont typeface="Arial"/>
              <a:buChar char="•"/>
              <a:defRPr sz="1400">
                <a:solidFill>
                  <a:srgbClr val="0070C0"/>
                </a:solidFill>
              </a:defRPr>
            </a:pPr>
            <a:r>
              <a:rPr sz="1400">
                <a:solidFill>
                  <a:srgbClr val="0070C0"/>
                </a:solidFill>
                <a:sym typeface="Calibri"/>
              </a:rPr>
              <a:t>C. Civ.–Art. 1102 nouveau </a:t>
            </a:r>
          </a:p>
          <a:p>
            <a:pPr marL="0" indent="0" algn="just" defTabSz="711200" eaLnBrk="1" fontAlgn="auto" hangingPunct="1">
              <a:lnSpc>
                <a:spcPct val="90000"/>
              </a:lnSpc>
              <a:spcBef>
                <a:spcPts val="500"/>
              </a:spcBef>
              <a:spcAft>
                <a:spcPts val="0"/>
              </a:spcAft>
              <a:buSzTx/>
              <a:buFont typeface="Arial"/>
              <a:buNone/>
              <a:defRPr sz="1400" i="1">
                <a:solidFill>
                  <a:srgbClr val="0070C0"/>
                </a:solidFill>
              </a:defRPr>
            </a:pPr>
            <a:r>
              <a:rPr sz="1400" i="1">
                <a:solidFill>
                  <a:srgbClr val="0070C0"/>
                </a:solidFill>
                <a:sym typeface="Calibri"/>
              </a:rPr>
              <a:t>« Chacun est libre de contracter ou de ne pas contracter, de choisir son cocontractant et de déterminer le contenu et la forme du contrat dans les limites fixées par la loi. </a:t>
            </a:r>
          </a:p>
          <a:p>
            <a:pPr marL="0" indent="0" algn="just" defTabSz="711200" eaLnBrk="1" fontAlgn="auto" hangingPunct="1">
              <a:lnSpc>
                <a:spcPct val="90000"/>
              </a:lnSpc>
              <a:spcBef>
                <a:spcPts val="500"/>
              </a:spcBef>
              <a:spcAft>
                <a:spcPts val="0"/>
              </a:spcAft>
              <a:buSzTx/>
              <a:buFont typeface="Arial"/>
              <a:buNone/>
              <a:defRPr sz="1400" i="1">
                <a:solidFill>
                  <a:srgbClr val="0070C0"/>
                </a:solidFill>
              </a:defRPr>
            </a:pPr>
            <a:r>
              <a:rPr sz="1400" i="1">
                <a:solidFill>
                  <a:srgbClr val="0070C0"/>
                </a:solidFill>
                <a:sym typeface="Calibri"/>
              </a:rPr>
              <a:t>La liberté contractuelle ne permet pas de déroger aux règles qui intéressent l’ordre public ».</a:t>
            </a:r>
          </a:p>
          <a:p>
            <a:pPr marL="0" indent="0" algn="just" defTabSz="711200" eaLnBrk="1" fontAlgn="auto" hangingPunct="1">
              <a:lnSpc>
                <a:spcPct val="90000"/>
              </a:lnSpc>
              <a:spcBef>
                <a:spcPts val="1300"/>
              </a:spcBef>
              <a:spcAft>
                <a:spcPts val="0"/>
              </a:spcAft>
              <a:buSzTx/>
              <a:buFont typeface="Arial"/>
              <a:buNone/>
              <a:defRPr sz="1400" i="1">
                <a:solidFill>
                  <a:srgbClr val="1F497D"/>
                </a:solidFill>
              </a:defRPr>
            </a:pPr>
            <a:endParaRPr sz="1400" i="1">
              <a:solidFill>
                <a:srgbClr val="1F497D"/>
              </a:solidFill>
              <a:sym typeface="Calibri"/>
            </a:endParaRPr>
          </a:p>
          <a:p>
            <a:pPr marL="457200" indent="-457200" eaLnBrk="1" fontAlgn="auto" hangingPunct="1">
              <a:spcBef>
                <a:spcPts val="400"/>
              </a:spcBef>
              <a:spcAft>
                <a:spcPts val="0"/>
              </a:spcAft>
              <a:buFontTx/>
              <a:buAutoNum type="arabicPeriod"/>
              <a:defRPr sz="2000" b="1"/>
            </a:pPr>
            <a:r>
              <a:rPr sz="2000" b="1">
                <a:sym typeface="Calibri"/>
              </a:rPr>
              <a:t>La liberté contractuelle </a:t>
            </a:r>
          </a:p>
          <a:p>
            <a:pPr marL="457200" indent="-457200" eaLnBrk="1" fontAlgn="auto" hangingPunct="1">
              <a:spcAft>
                <a:spcPts val="0"/>
              </a:spcAft>
              <a:buSzTx/>
              <a:buFont typeface="Arial"/>
              <a:buNone/>
              <a:defRPr sz="2000" b="1"/>
            </a:pPr>
            <a:endParaRPr sz="2000" b="1">
              <a:sym typeface="Calibri"/>
            </a:endParaRPr>
          </a:p>
          <a:p>
            <a:pPr marL="457200" indent="-457200" algn="just" eaLnBrk="1" fontAlgn="auto" hangingPunct="1">
              <a:spcBef>
                <a:spcPts val="400"/>
              </a:spcBef>
              <a:spcAft>
                <a:spcPts val="0"/>
              </a:spcAft>
              <a:buFont typeface="Wingdings"/>
              <a:buChar char="❖"/>
              <a:defRPr sz="1900" b="1"/>
            </a:pPr>
            <a:r>
              <a:rPr sz="1900" b="1">
                <a:sym typeface="Calibri"/>
              </a:rPr>
              <a:t>Le</a:t>
            </a:r>
            <a:r>
              <a:rPr sz="1900">
                <a:sym typeface="Calibri"/>
              </a:rPr>
              <a:t> </a:t>
            </a:r>
            <a:r>
              <a:rPr sz="1900" b="1">
                <a:sym typeface="Calibri"/>
              </a:rPr>
              <a:t>principe de la liberté contractuelle </a:t>
            </a:r>
            <a:r>
              <a:rPr sz="1900">
                <a:sym typeface="Calibri"/>
              </a:rPr>
              <a:t>est inséré dans le Code civil (ce principe avait déjà fait l’objet d’une consécration par le Conseil Constitutionnel, Décision 2013-672 DC, 13 juin 2013),</a:t>
            </a:r>
          </a:p>
          <a:p>
            <a:pPr marL="457200" indent="-457200" algn="just" eaLnBrk="1" fontAlgn="auto" hangingPunct="1">
              <a:spcBef>
                <a:spcPts val="400"/>
              </a:spcBef>
              <a:spcAft>
                <a:spcPts val="0"/>
              </a:spcAft>
              <a:buFont typeface="Wingdings"/>
              <a:buChar char="❖"/>
              <a:defRPr sz="1900"/>
            </a:pPr>
            <a:r>
              <a:rPr sz="1900">
                <a:sym typeface="Calibri"/>
              </a:rPr>
              <a:t>Déclinaison de 4 libertés : liberté de contracter, liberté de choix du contractant, liberté de déterminer le contenu et liberté de la forme,</a:t>
            </a:r>
          </a:p>
          <a:p>
            <a:pPr marL="457200" indent="-457200" algn="just" eaLnBrk="1" fontAlgn="auto" hangingPunct="1">
              <a:spcBef>
                <a:spcPts val="400"/>
              </a:spcBef>
              <a:spcAft>
                <a:spcPts val="0"/>
              </a:spcAft>
              <a:buFont typeface="Wingdings"/>
              <a:buChar char="❖"/>
              <a:defRPr sz="1900"/>
            </a:pPr>
            <a:r>
              <a:rPr sz="1900">
                <a:sym typeface="Calibri"/>
              </a:rPr>
              <a:t>La limite : l’ordre public (rappel de l’article 6 du Code civil).</a:t>
            </a: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Thème Office">
  <a:themeElements>
    <a:clrScheme name="Thème Offic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Thème Office">
      <a:majorFont>
        <a:latin typeface="Calibri"/>
        <a:ea typeface="Calibri"/>
        <a:cs typeface="Calibri"/>
      </a:majorFont>
      <a:minorFont>
        <a:latin typeface="Helvetica"/>
        <a:ea typeface="Helvetica"/>
        <a:cs typeface="Helvetica"/>
      </a:minorFont>
    </a:fontScheme>
    <a:fmtScheme name="Thème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Thème Office">
  <a:themeElements>
    <a:clrScheme name="Thème Offic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Thème Office">
      <a:majorFont>
        <a:latin typeface="Calibri"/>
        <a:ea typeface="Calibri"/>
        <a:cs typeface="Calibri"/>
      </a:majorFont>
      <a:minorFont>
        <a:latin typeface="Helvetica"/>
        <a:ea typeface="Helvetica"/>
        <a:cs typeface="Helvetica"/>
      </a:minorFont>
    </a:fontScheme>
    <a:fmtScheme name="Thème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24</TotalTime>
  <Words>6275</Words>
  <Application>Microsoft Office PowerPoint</Application>
  <PresentationFormat>Affichage à l'écran (4:3)</PresentationFormat>
  <Paragraphs>675</Paragraphs>
  <Slides>69</Slides>
  <Notes>0</Notes>
  <HiddenSlides>0</HiddenSlides>
  <MMClips>0</MMClips>
  <ScaleCrop>false</ScaleCrop>
  <HeadingPairs>
    <vt:vector size="6" baseType="variant">
      <vt:variant>
        <vt:lpstr>Polices utilisées</vt:lpstr>
      </vt:variant>
      <vt:variant>
        <vt:i4>8</vt:i4>
      </vt:variant>
      <vt:variant>
        <vt:lpstr>Modèle de conception</vt:lpstr>
      </vt:variant>
      <vt:variant>
        <vt:i4>1</vt:i4>
      </vt:variant>
      <vt:variant>
        <vt:lpstr>Titres des diapositives</vt:lpstr>
      </vt:variant>
      <vt:variant>
        <vt:i4>69</vt:i4>
      </vt:variant>
    </vt:vector>
  </HeadingPairs>
  <TitlesOfParts>
    <vt:vector size="78" baseType="lpstr">
      <vt:lpstr>Calibri</vt:lpstr>
      <vt:lpstr>Arial</vt:lpstr>
      <vt:lpstr>Helvetica</vt:lpstr>
      <vt:lpstr>Times</vt:lpstr>
      <vt:lpstr>Times New Roman</vt:lpstr>
      <vt:lpstr>Wingdings</vt:lpstr>
      <vt:lpstr>Wingdings 3</vt:lpstr>
      <vt:lpstr>Verdana</vt:lpstr>
      <vt:lpstr>Thème Office</vt:lpstr>
      <vt:lpstr>La réforme du droit français des contrats et la modernisation de la Justice du XXI e siècle</vt:lpstr>
      <vt:lpstr>I. La réforme du droit des obligations et  ses incidences </vt:lpstr>
      <vt:lpstr>SOMMAIRE </vt:lpstr>
      <vt:lpstr>I. Propos liminaires </vt:lpstr>
      <vt:lpstr>Quels objectifs pour cette réforme ?</vt:lpstr>
      <vt:lpstr>Entrée en vigueur de la réforme </vt:lpstr>
      <vt:lpstr>Nouvelle organisation du Code civil</vt:lpstr>
      <vt:lpstr>Nouvelle définition du contrat</vt:lpstr>
      <vt:lpstr>Les principes rappelés </vt:lpstr>
      <vt:lpstr>Les principes rappelés </vt:lpstr>
      <vt:lpstr>Classification des différents contrats</vt:lpstr>
      <vt:lpstr>Définition de chacun des contrats </vt:lpstr>
      <vt:lpstr>Distinction contrat de gré à gré/contrat d’adhésion </vt:lpstr>
      <vt:lpstr>Distinction contrat de gré à gré/contrat d’adhésion </vt:lpstr>
      <vt:lpstr>II. La formation du contrat, quels changements ? </vt:lpstr>
      <vt:lpstr>1. Les étapes préalables à la conclusion du contrat</vt:lpstr>
      <vt:lpstr>1.1 Des négociations libres mais encadrées</vt:lpstr>
      <vt:lpstr>1.1 Des négociations libres mais encadrées</vt:lpstr>
      <vt:lpstr>1.1 Des négociations libres mais encadrées</vt:lpstr>
      <vt:lpstr>1.1 Des négociations libres mais encadrées</vt:lpstr>
      <vt:lpstr>1.1 Des négociations libres mais encadrées</vt:lpstr>
      <vt:lpstr>1.2 La rencontre de l’offre et l’acceptation</vt:lpstr>
      <vt:lpstr>2. Les conditions de validité du contrat</vt:lpstr>
      <vt:lpstr>2.1 L’actuel article 1108 vs. le nouvel article 1128 du code civil</vt:lpstr>
      <vt:lpstr>2.2 Les vices du consentement : une reprise pour l’essentiel du droit positif</vt:lpstr>
      <vt:lpstr>2.2 Les vices du consentement : une reprise pour l’essentiel du droit positif</vt:lpstr>
      <vt:lpstr>2.2 Les vices du consentement : une reprise pour l’essentiel du droit positif</vt:lpstr>
      <vt:lpstr>2.2 Les vices du consentement : une reprise pour l’essentiel du droit positif</vt:lpstr>
      <vt:lpstr>2.2 Les vices du consentement : une reprise pour l’essentiel du droit positif</vt:lpstr>
      <vt:lpstr>2.3 Le contenu du contrat</vt:lpstr>
      <vt:lpstr>2.3 Le contenu du contrat</vt:lpstr>
      <vt:lpstr>2.3 Le contenu du contrat</vt:lpstr>
      <vt:lpstr>2.3 Le contenu du contrat</vt:lpstr>
      <vt:lpstr>2.3 Le contenu du contrat</vt:lpstr>
      <vt:lpstr>2.3 Le contenu du contrat</vt:lpstr>
      <vt:lpstr>2.4 Les sanctions </vt:lpstr>
      <vt:lpstr>2.4 Les sanctions </vt:lpstr>
      <vt:lpstr>2.4 les sanctions</vt:lpstr>
      <vt:lpstr>2.4  Les sanctions </vt:lpstr>
      <vt:lpstr>III. L’exécution du contrat et ses aléas</vt:lpstr>
      <vt:lpstr>1. L’exécution du contrat</vt:lpstr>
      <vt:lpstr>1.1. Le morcellement de la force obligatoire</vt:lpstr>
      <vt:lpstr>1.2. La durée du contrat </vt:lpstr>
      <vt:lpstr>1.2. La durée du contrat</vt:lpstr>
      <vt:lpstr>2. Les aléas de la vie du contrat</vt:lpstr>
      <vt:lpstr>2.1. La théorie de l’imprévision </vt:lpstr>
      <vt:lpstr>2.1. La théorie de l’imprévision</vt:lpstr>
      <vt:lpstr>2.2. La théorie de l’imprévision</vt:lpstr>
      <vt:lpstr>2.2.Les remèdes à l’inexécution du contrat</vt:lpstr>
      <vt:lpstr>2.2. Les remèdes à l’inexécution du contrat</vt:lpstr>
      <vt:lpstr>2.2. Les remèdes à l’inexécution du contrat</vt:lpstr>
      <vt:lpstr>2.2. Les remèdes à l’inexécution du contrat</vt:lpstr>
      <vt:lpstr>2.2. Les remèdes à l’inexécution du contrat</vt:lpstr>
      <vt:lpstr>2.2. Les remèdes à l’inexécution du contrat</vt:lpstr>
      <vt:lpstr>II. La modernisation de la Justice du XXIe siècle </vt:lpstr>
      <vt:lpstr>SOMMAIRE </vt:lpstr>
      <vt:lpstr>I. Propos liminaires sur la réforme ( Loi n°2016-1547 du 18 novembre 2016)</vt:lpstr>
      <vt:lpstr>II. Consolidation et élargissement de l’action de groupe </vt:lpstr>
      <vt:lpstr>II. Consolidation et élargissement de l’action de groupe </vt:lpstr>
      <vt:lpstr>II. Consolidation et élargissement de l’action de groupe </vt:lpstr>
      <vt:lpstr>III. Favoriser les MARD </vt:lpstr>
      <vt:lpstr>III. Favoriser les MARD </vt:lpstr>
      <vt:lpstr>III. Favoriser les MARD </vt:lpstr>
      <vt:lpstr>3.1. L’ARBITRAGE</vt:lpstr>
      <vt:lpstr>3.2. LA TRANSACTION</vt:lpstr>
      <vt:lpstr>3.3. LA MEDIATION</vt:lpstr>
      <vt:lpstr>3.4. LA CONCILIATION</vt:lpstr>
      <vt:lpstr>3.5. LA PROCEDURE PARTICIPATIVE</vt:lpstr>
      <vt:lpstr>Diapositive 69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réforme du droit français des contrats et la modernisation de la Justice du XXI e siècle</dc:title>
  <cp:lastModifiedBy>duflot</cp:lastModifiedBy>
  <cp:revision>5</cp:revision>
  <dcterms:modified xsi:type="dcterms:W3CDTF">2016-12-14T14:55:14Z</dcterms:modified>
</cp:coreProperties>
</file>